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71" r:id="rId4"/>
    <p:sldId id="272" r:id="rId5"/>
    <p:sldId id="258" r:id="rId6"/>
    <p:sldId id="273" r:id="rId7"/>
    <p:sldId id="274" r:id="rId8"/>
    <p:sldId id="259" r:id="rId9"/>
    <p:sldId id="260" r:id="rId10"/>
    <p:sldId id="262" r:id="rId11"/>
    <p:sldId id="263" r:id="rId12"/>
    <p:sldId id="264" r:id="rId13"/>
    <p:sldId id="275" r:id="rId14"/>
    <p:sldId id="276" r:id="rId15"/>
    <p:sldId id="268" r:id="rId16"/>
    <p:sldId id="267" r:id="rId17"/>
    <p:sldId id="266" r:id="rId18"/>
    <p:sldId id="277" r:id="rId19"/>
    <p:sldId id="270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9F94"/>
    <a:srgbClr val="C9F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82" autoAdjust="0"/>
    <p:restoredTop sz="93792" autoAdjust="0"/>
  </p:normalViewPr>
  <p:slideViewPr>
    <p:cSldViewPr snapToGrid="0">
      <p:cViewPr varScale="1">
        <p:scale>
          <a:sx n="88" d="100"/>
          <a:sy n="88" d="100"/>
        </p:scale>
        <p:origin x="56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4212D6-2DE8-461A-B9D1-558544820016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E2B7AF-D349-4C31-9D85-ED8E5A0A07FF}">
      <dgm:prSet phldrT="[Text]"/>
      <dgm:spPr/>
      <dgm:t>
        <a:bodyPr/>
        <a:lstStyle/>
        <a:p>
          <a:pPr>
            <a:buNone/>
          </a:pP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Agri Residues Collection from farmers </a:t>
          </a:r>
          <a:endParaRPr lang="en-US" dirty="0"/>
        </a:p>
      </dgm:t>
    </dgm:pt>
    <dgm:pt modelId="{CA4E1042-FD3F-4837-87A6-44F68E0EF001}" type="parTrans" cxnId="{FDCF721D-DF58-41D9-862D-D1F726ED6CF0}">
      <dgm:prSet/>
      <dgm:spPr/>
      <dgm:t>
        <a:bodyPr/>
        <a:lstStyle/>
        <a:p>
          <a:endParaRPr lang="en-US"/>
        </a:p>
      </dgm:t>
    </dgm:pt>
    <dgm:pt modelId="{BE9C45CA-FFFF-48B3-B4EB-AA1D6961196C}" type="sibTrans" cxnId="{FDCF721D-DF58-41D9-862D-D1F726ED6CF0}">
      <dgm:prSet/>
      <dgm:spPr/>
      <dgm:t>
        <a:bodyPr/>
        <a:lstStyle/>
        <a:p>
          <a:endParaRPr lang="en-US"/>
        </a:p>
      </dgm:t>
    </dgm:pt>
    <dgm:pt modelId="{30188AA2-28BA-42F9-8268-AA4AB59026E5}">
      <dgm:prSet phldrT="[Text]"/>
      <dgm:spPr/>
      <dgm:t>
        <a:bodyPr/>
        <a:lstStyle/>
        <a:p>
          <a:pPr>
            <a:buNone/>
          </a:pP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Moisture Removal using Drying Process</a:t>
          </a:r>
          <a:endParaRPr lang="en-US" dirty="0"/>
        </a:p>
      </dgm:t>
    </dgm:pt>
    <dgm:pt modelId="{C38C97C2-3548-4FCC-B612-A3125C081BE2}" type="parTrans" cxnId="{4A5D7095-25CE-49DB-8533-222D657D9877}">
      <dgm:prSet/>
      <dgm:spPr/>
      <dgm:t>
        <a:bodyPr/>
        <a:lstStyle/>
        <a:p>
          <a:endParaRPr lang="en-US"/>
        </a:p>
      </dgm:t>
    </dgm:pt>
    <dgm:pt modelId="{D56627EC-2A49-446B-86E4-62CB33124C95}" type="sibTrans" cxnId="{4A5D7095-25CE-49DB-8533-222D657D9877}">
      <dgm:prSet/>
      <dgm:spPr/>
      <dgm:t>
        <a:bodyPr/>
        <a:lstStyle/>
        <a:p>
          <a:endParaRPr lang="en-US"/>
        </a:p>
      </dgm:t>
    </dgm:pt>
    <dgm:pt modelId="{74413580-F4E9-4A20-BEB9-6AEF07C3FAF8}">
      <dgm:prSet phldrT="[Text]"/>
      <dgm:spPr/>
      <dgm:t>
        <a:bodyPr/>
        <a:lstStyle/>
        <a:p>
          <a:pPr>
            <a:buNone/>
          </a:pP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Reduction of Size by chopping</a:t>
          </a:r>
          <a:endParaRPr lang="en-US" dirty="0"/>
        </a:p>
      </dgm:t>
    </dgm:pt>
    <dgm:pt modelId="{71392BA7-088C-4DB7-B50E-EAFCF5596E05}" type="parTrans" cxnId="{E3246C0B-3ECC-44B1-B7F3-7EB6D3F9D868}">
      <dgm:prSet/>
      <dgm:spPr/>
      <dgm:t>
        <a:bodyPr/>
        <a:lstStyle/>
        <a:p>
          <a:endParaRPr lang="en-US"/>
        </a:p>
      </dgm:t>
    </dgm:pt>
    <dgm:pt modelId="{2A041A8B-45FF-4571-A624-0A63F619FC5C}" type="sibTrans" cxnId="{E3246C0B-3ECC-44B1-B7F3-7EB6D3F9D868}">
      <dgm:prSet/>
      <dgm:spPr/>
      <dgm:t>
        <a:bodyPr/>
        <a:lstStyle/>
        <a:p>
          <a:endParaRPr lang="en-US"/>
        </a:p>
      </dgm:t>
    </dgm:pt>
    <dgm:pt modelId="{813C6104-6AFB-440E-BB49-141197308FD8}">
      <dgm:prSet phldrT="[Text]"/>
      <dgm:spPr/>
      <dgm:t>
        <a:bodyPr/>
        <a:lstStyle/>
        <a:p>
          <a:pPr>
            <a:buNone/>
          </a:pP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Grinding of Residues</a:t>
          </a:r>
          <a:endParaRPr lang="en-US" dirty="0"/>
        </a:p>
      </dgm:t>
    </dgm:pt>
    <dgm:pt modelId="{9653A1C7-27AF-44F2-B5F6-9E4C7B6503D1}" type="parTrans" cxnId="{08895BAB-69E7-41CE-A9D0-455C7E55023B}">
      <dgm:prSet/>
      <dgm:spPr/>
      <dgm:t>
        <a:bodyPr/>
        <a:lstStyle/>
        <a:p>
          <a:endParaRPr lang="en-US"/>
        </a:p>
      </dgm:t>
    </dgm:pt>
    <dgm:pt modelId="{F6DAE7A7-B0A1-4BA9-9BA3-655E3BC896B1}" type="sibTrans" cxnId="{08895BAB-69E7-41CE-A9D0-455C7E55023B}">
      <dgm:prSet/>
      <dgm:spPr/>
      <dgm:t>
        <a:bodyPr/>
        <a:lstStyle/>
        <a:p>
          <a:endParaRPr lang="en-US"/>
        </a:p>
      </dgm:t>
    </dgm:pt>
    <dgm:pt modelId="{28818E39-27AA-431B-A9B7-DC916FB6AA0F}">
      <dgm:prSet phldrT="[Text]"/>
      <dgm:spPr/>
      <dgm:t>
        <a:bodyPr/>
        <a:lstStyle/>
        <a:p>
          <a:pPr>
            <a:buNone/>
          </a:pP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Binder Preparation with corn starch</a:t>
          </a:r>
          <a:endParaRPr lang="en-US" dirty="0"/>
        </a:p>
      </dgm:t>
    </dgm:pt>
    <dgm:pt modelId="{8A0D5030-E302-40A6-8A95-A2D703490D88}" type="parTrans" cxnId="{CDA103C6-0FA0-4D0B-8550-AB7BA07B39E7}">
      <dgm:prSet/>
      <dgm:spPr/>
      <dgm:t>
        <a:bodyPr/>
        <a:lstStyle/>
        <a:p>
          <a:endParaRPr lang="en-US"/>
        </a:p>
      </dgm:t>
    </dgm:pt>
    <dgm:pt modelId="{737C68A3-5E73-40F5-9D66-DD62386EFD1E}" type="sibTrans" cxnId="{CDA103C6-0FA0-4D0B-8550-AB7BA07B39E7}">
      <dgm:prSet/>
      <dgm:spPr/>
      <dgm:t>
        <a:bodyPr/>
        <a:lstStyle/>
        <a:p>
          <a:endParaRPr lang="en-US"/>
        </a:p>
      </dgm:t>
    </dgm:pt>
    <dgm:pt modelId="{B8562904-DC56-4DD3-A492-A96BA3FE5F7A}">
      <dgm:prSet phldrT="[Text]"/>
      <dgm:spPr/>
      <dgm:t>
        <a:bodyPr/>
        <a:lstStyle/>
        <a:p>
          <a:pPr>
            <a:buNone/>
          </a:pP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Densification</a:t>
          </a:r>
          <a:endParaRPr lang="en-US" dirty="0"/>
        </a:p>
      </dgm:t>
    </dgm:pt>
    <dgm:pt modelId="{62A01AA0-F753-49E4-BDF4-6811A5E86F99}" type="parTrans" cxnId="{DF4C9567-1D67-4A8E-A849-8576B4CB8346}">
      <dgm:prSet/>
      <dgm:spPr/>
      <dgm:t>
        <a:bodyPr/>
        <a:lstStyle/>
        <a:p>
          <a:endParaRPr lang="en-US"/>
        </a:p>
      </dgm:t>
    </dgm:pt>
    <dgm:pt modelId="{818B33F0-8D1C-4F04-918F-82DF2C929867}" type="sibTrans" cxnId="{DF4C9567-1D67-4A8E-A849-8576B4CB8346}">
      <dgm:prSet/>
      <dgm:spPr/>
      <dgm:t>
        <a:bodyPr/>
        <a:lstStyle/>
        <a:p>
          <a:endParaRPr lang="en-US"/>
        </a:p>
      </dgm:t>
    </dgm:pt>
    <dgm:pt modelId="{A85EE2C1-3F12-4620-9366-0C9531E5F5D5}">
      <dgm:prSet phldrT="[Text]"/>
      <dgm:spPr/>
      <dgm:t>
        <a:bodyPr/>
        <a:lstStyle/>
        <a:p>
          <a:pPr>
            <a:buNone/>
          </a:pPr>
          <a:r>
            <a:rPr lang="en-US" dirty="0">
              <a:latin typeface="Times New Roman"/>
              <a:ea typeface="Times New Roman"/>
              <a:cs typeface="Times New Roman"/>
              <a:sym typeface="Times New Roman"/>
            </a:rPr>
            <a:t>Binder addition and Ratio Mixing</a:t>
          </a:r>
          <a:endParaRPr lang="en-US" dirty="0"/>
        </a:p>
      </dgm:t>
    </dgm:pt>
    <dgm:pt modelId="{C85C7D39-11CD-4486-92CD-569817DD142C}" type="parTrans" cxnId="{3D7B8DE5-BEB5-4801-AE1A-B8AB9C546F64}">
      <dgm:prSet/>
      <dgm:spPr/>
      <dgm:t>
        <a:bodyPr/>
        <a:lstStyle/>
        <a:p>
          <a:endParaRPr lang="en-US"/>
        </a:p>
      </dgm:t>
    </dgm:pt>
    <dgm:pt modelId="{563B0F33-EAB0-4426-AD2D-AE950B561F3D}" type="sibTrans" cxnId="{3D7B8DE5-BEB5-4801-AE1A-B8AB9C546F64}">
      <dgm:prSet/>
      <dgm:spPr/>
      <dgm:t>
        <a:bodyPr/>
        <a:lstStyle/>
        <a:p>
          <a:endParaRPr lang="en-US"/>
        </a:p>
      </dgm:t>
    </dgm:pt>
    <dgm:pt modelId="{5AAA222A-A110-49E1-ABD3-FB54F4CD8607}">
      <dgm:prSet/>
      <dgm:spPr/>
      <dgm:t>
        <a:bodyPr/>
        <a:lstStyle/>
        <a:p>
          <a:r>
            <a:rPr lang="en-US">
              <a:latin typeface="Times New Roman"/>
              <a:ea typeface="Times New Roman"/>
              <a:cs typeface="Times New Roman"/>
              <a:sym typeface="Times New Roman"/>
            </a:rPr>
            <a:t>Pressing</a:t>
          </a:r>
          <a:endParaRPr lang="en-US" dirty="0">
            <a:latin typeface="Times New Roman"/>
            <a:ea typeface="Times New Roman"/>
            <a:cs typeface="Times New Roman"/>
            <a:sym typeface="Times New Roman"/>
          </a:endParaRPr>
        </a:p>
      </dgm:t>
    </dgm:pt>
    <dgm:pt modelId="{86DF0151-F08C-47AF-BE5E-8316753F923E}" type="parTrans" cxnId="{0EF542C7-1A2D-43A8-888F-55A1429A37A7}">
      <dgm:prSet/>
      <dgm:spPr/>
      <dgm:t>
        <a:bodyPr/>
        <a:lstStyle/>
        <a:p>
          <a:endParaRPr lang="en-US"/>
        </a:p>
      </dgm:t>
    </dgm:pt>
    <dgm:pt modelId="{4438BFCD-7CD7-4635-A01C-45D5B1FB7F1F}" type="sibTrans" cxnId="{0EF542C7-1A2D-43A8-888F-55A1429A37A7}">
      <dgm:prSet/>
      <dgm:spPr/>
      <dgm:t>
        <a:bodyPr/>
        <a:lstStyle/>
        <a:p>
          <a:endParaRPr lang="en-US"/>
        </a:p>
      </dgm:t>
    </dgm:pt>
    <dgm:pt modelId="{31397AC9-E19B-4F39-9750-A41F6A8E3BCC}">
      <dgm:prSet/>
      <dgm:spPr/>
      <dgm:t>
        <a:bodyPr/>
        <a:lstStyle/>
        <a:p>
          <a:r>
            <a:rPr lang="en-US">
              <a:latin typeface="Times New Roman"/>
              <a:ea typeface="Times New Roman"/>
              <a:cs typeface="Times New Roman"/>
              <a:sym typeface="Times New Roman"/>
            </a:rPr>
            <a:t>Compaction</a:t>
          </a:r>
          <a:endParaRPr lang="en-US" dirty="0">
            <a:latin typeface="Times New Roman"/>
            <a:ea typeface="Times New Roman"/>
            <a:cs typeface="Times New Roman"/>
            <a:sym typeface="Times New Roman"/>
          </a:endParaRPr>
        </a:p>
      </dgm:t>
    </dgm:pt>
    <dgm:pt modelId="{AD84B5A4-AA56-4C15-82E2-0D06820C7BC6}" type="parTrans" cxnId="{85CA04D4-1C25-4706-86FF-7B741BD6909E}">
      <dgm:prSet/>
      <dgm:spPr/>
      <dgm:t>
        <a:bodyPr/>
        <a:lstStyle/>
        <a:p>
          <a:endParaRPr lang="en-US"/>
        </a:p>
      </dgm:t>
    </dgm:pt>
    <dgm:pt modelId="{45C56AD4-FA67-4138-8B34-599A87243247}" type="sibTrans" cxnId="{85CA04D4-1C25-4706-86FF-7B741BD6909E}">
      <dgm:prSet/>
      <dgm:spPr/>
      <dgm:t>
        <a:bodyPr/>
        <a:lstStyle/>
        <a:p>
          <a:endParaRPr lang="en-US"/>
        </a:p>
      </dgm:t>
    </dgm:pt>
    <dgm:pt modelId="{3C029C47-62B2-4D3F-9A80-1DF02EB545E2}">
      <dgm:prSet/>
      <dgm:spPr/>
      <dgm:t>
        <a:bodyPr/>
        <a:lstStyle/>
        <a:p>
          <a:r>
            <a:rPr lang="en-US" dirty="0" err="1">
              <a:latin typeface="Times New Roman"/>
              <a:ea typeface="Times New Roman"/>
              <a:cs typeface="Times New Roman"/>
              <a:sym typeface="Times New Roman"/>
            </a:rPr>
            <a:t>AgriHeatblocks</a:t>
          </a:r>
          <a:endParaRPr lang="en-US" dirty="0">
            <a:latin typeface="Times New Roman"/>
            <a:ea typeface="Times New Roman"/>
            <a:cs typeface="Times New Roman"/>
            <a:sym typeface="Times New Roman"/>
          </a:endParaRPr>
        </a:p>
      </dgm:t>
    </dgm:pt>
    <dgm:pt modelId="{43FD1019-6401-4645-8A93-B219F9A0B6B7}" type="parTrans" cxnId="{E1BAD274-BE60-40EC-B426-DD7169AC533A}">
      <dgm:prSet/>
      <dgm:spPr/>
      <dgm:t>
        <a:bodyPr/>
        <a:lstStyle/>
        <a:p>
          <a:endParaRPr lang="en-US"/>
        </a:p>
      </dgm:t>
    </dgm:pt>
    <dgm:pt modelId="{E191FE4A-7DA5-4FDD-91F7-E494B4CDA5C5}" type="sibTrans" cxnId="{E1BAD274-BE60-40EC-B426-DD7169AC533A}">
      <dgm:prSet/>
      <dgm:spPr/>
      <dgm:t>
        <a:bodyPr/>
        <a:lstStyle/>
        <a:p>
          <a:endParaRPr lang="en-US"/>
        </a:p>
      </dgm:t>
    </dgm:pt>
    <dgm:pt modelId="{0C29C155-215E-4CB1-8F2E-A2B1E64D1145}" type="pres">
      <dgm:prSet presAssocID="{DC4212D6-2DE8-461A-B9D1-558544820016}" presName="Name0" presStyleCnt="0">
        <dgm:presLayoutVars>
          <dgm:dir/>
          <dgm:resizeHandles val="exact"/>
        </dgm:presLayoutVars>
      </dgm:prSet>
      <dgm:spPr/>
    </dgm:pt>
    <dgm:pt modelId="{B4D6DBE8-88A5-4872-AD31-2073C6DE0F78}" type="pres">
      <dgm:prSet presAssocID="{1FE2B7AF-D349-4C31-9D85-ED8E5A0A07FF}" presName="node" presStyleLbl="node1" presStyleIdx="0" presStyleCnt="8">
        <dgm:presLayoutVars>
          <dgm:bulletEnabled val="1"/>
        </dgm:presLayoutVars>
      </dgm:prSet>
      <dgm:spPr/>
    </dgm:pt>
    <dgm:pt modelId="{384181E1-27B1-4ADE-B11C-5935D64F1CFE}" type="pres">
      <dgm:prSet presAssocID="{BE9C45CA-FFFF-48B3-B4EB-AA1D6961196C}" presName="sibTrans" presStyleLbl="sibTrans1D1" presStyleIdx="0" presStyleCnt="7"/>
      <dgm:spPr/>
    </dgm:pt>
    <dgm:pt modelId="{C8A7584C-EA47-45C6-B850-13C3BCA1C97D}" type="pres">
      <dgm:prSet presAssocID="{BE9C45CA-FFFF-48B3-B4EB-AA1D6961196C}" presName="connectorText" presStyleLbl="sibTrans1D1" presStyleIdx="0" presStyleCnt="7"/>
      <dgm:spPr/>
    </dgm:pt>
    <dgm:pt modelId="{095D33DF-AEF5-4768-8A2F-DF5174CB4FE3}" type="pres">
      <dgm:prSet presAssocID="{30188AA2-28BA-42F9-8268-AA4AB59026E5}" presName="node" presStyleLbl="node1" presStyleIdx="1" presStyleCnt="8">
        <dgm:presLayoutVars>
          <dgm:bulletEnabled val="1"/>
        </dgm:presLayoutVars>
      </dgm:prSet>
      <dgm:spPr/>
    </dgm:pt>
    <dgm:pt modelId="{80DBB4F9-4DDF-4F4C-B70B-D92BCFF6438A}" type="pres">
      <dgm:prSet presAssocID="{D56627EC-2A49-446B-86E4-62CB33124C95}" presName="sibTrans" presStyleLbl="sibTrans1D1" presStyleIdx="1" presStyleCnt="7"/>
      <dgm:spPr/>
    </dgm:pt>
    <dgm:pt modelId="{7DD4DB85-4726-4641-96A5-98E0C1DF7853}" type="pres">
      <dgm:prSet presAssocID="{D56627EC-2A49-446B-86E4-62CB33124C95}" presName="connectorText" presStyleLbl="sibTrans1D1" presStyleIdx="1" presStyleCnt="7"/>
      <dgm:spPr/>
    </dgm:pt>
    <dgm:pt modelId="{ACE63454-8DC9-470A-AE92-AABEDAB23176}" type="pres">
      <dgm:prSet presAssocID="{74413580-F4E9-4A20-BEB9-6AEF07C3FAF8}" presName="node" presStyleLbl="node1" presStyleIdx="2" presStyleCnt="8">
        <dgm:presLayoutVars>
          <dgm:bulletEnabled val="1"/>
        </dgm:presLayoutVars>
      </dgm:prSet>
      <dgm:spPr/>
    </dgm:pt>
    <dgm:pt modelId="{97A22753-A3ED-4FA5-8825-19B339F8A5F7}" type="pres">
      <dgm:prSet presAssocID="{2A041A8B-45FF-4571-A624-0A63F619FC5C}" presName="sibTrans" presStyleLbl="sibTrans1D1" presStyleIdx="2" presStyleCnt="7"/>
      <dgm:spPr/>
    </dgm:pt>
    <dgm:pt modelId="{B8552D28-42AA-4C9E-AE65-E9236DF54FA6}" type="pres">
      <dgm:prSet presAssocID="{2A041A8B-45FF-4571-A624-0A63F619FC5C}" presName="connectorText" presStyleLbl="sibTrans1D1" presStyleIdx="2" presStyleCnt="7"/>
      <dgm:spPr/>
    </dgm:pt>
    <dgm:pt modelId="{E8D64FD5-CAFE-4E82-807A-892C0E3E1C49}" type="pres">
      <dgm:prSet presAssocID="{813C6104-6AFB-440E-BB49-141197308FD8}" presName="node" presStyleLbl="node1" presStyleIdx="3" presStyleCnt="8">
        <dgm:presLayoutVars>
          <dgm:bulletEnabled val="1"/>
        </dgm:presLayoutVars>
      </dgm:prSet>
      <dgm:spPr/>
    </dgm:pt>
    <dgm:pt modelId="{637A8186-7F33-423D-9B91-2CDCC874F773}" type="pres">
      <dgm:prSet presAssocID="{F6DAE7A7-B0A1-4BA9-9BA3-655E3BC896B1}" presName="sibTrans" presStyleLbl="sibTrans1D1" presStyleIdx="3" presStyleCnt="7"/>
      <dgm:spPr/>
    </dgm:pt>
    <dgm:pt modelId="{F06ED14F-4943-4829-A0F2-BF8255AA3866}" type="pres">
      <dgm:prSet presAssocID="{F6DAE7A7-B0A1-4BA9-9BA3-655E3BC896B1}" presName="connectorText" presStyleLbl="sibTrans1D1" presStyleIdx="3" presStyleCnt="7"/>
      <dgm:spPr/>
    </dgm:pt>
    <dgm:pt modelId="{A65BD572-CE0B-46C3-8069-21246F3EB590}" type="pres">
      <dgm:prSet presAssocID="{28818E39-27AA-431B-A9B7-DC916FB6AA0F}" presName="node" presStyleLbl="node1" presStyleIdx="4" presStyleCnt="8">
        <dgm:presLayoutVars>
          <dgm:bulletEnabled val="1"/>
        </dgm:presLayoutVars>
      </dgm:prSet>
      <dgm:spPr/>
    </dgm:pt>
    <dgm:pt modelId="{B486A65A-2FE5-4ECD-9399-D2B9FA955B7B}" type="pres">
      <dgm:prSet presAssocID="{737C68A3-5E73-40F5-9D66-DD62386EFD1E}" presName="sibTrans" presStyleLbl="sibTrans1D1" presStyleIdx="4" presStyleCnt="7"/>
      <dgm:spPr/>
    </dgm:pt>
    <dgm:pt modelId="{C72FDB70-3417-406D-9BAC-394011E31628}" type="pres">
      <dgm:prSet presAssocID="{737C68A3-5E73-40F5-9D66-DD62386EFD1E}" presName="connectorText" presStyleLbl="sibTrans1D1" presStyleIdx="4" presStyleCnt="7"/>
      <dgm:spPr/>
    </dgm:pt>
    <dgm:pt modelId="{9DC74023-5F76-40D2-9159-FA2DD2CF7197}" type="pres">
      <dgm:prSet presAssocID="{A85EE2C1-3F12-4620-9366-0C9531E5F5D5}" presName="node" presStyleLbl="node1" presStyleIdx="5" presStyleCnt="8">
        <dgm:presLayoutVars>
          <dgm:bulletEnabled val="1"/>
        </dgm:presLayoutVars>
      </dgm:prSet>
      <dgm:spPr/>
    </dgm:pt>
    <dgm:pt modelId="{E36B82BB-F56E-47DD-8112-C90D3EB7A412}" type="pres">
      <dgm:prSet presAssocID="{563B0F33-EAB0-4426-AD2D-AE950B561F3D}" presName="sibTrans" presStyleLbl="sibTrans1D1" presStyleIdx="5" presStyleCnt="7"/>
      <dgm:spPr/>
    </dgm:pt>
    <dgm:pt modelId="{61043F2A-56E5-4A20-BEDB-1DD3E5D103BB}" type="pres">
      <dgm:prSet presAssocID="{563B0F33-EAB0-4426-AD2D-AE950B561F3D}" presName="connectorText" presStyleLbl="sibTrans1D1" presStyleIdx="5" presStyleCnt="7"/>
      <dgm:spPr/>
    </dgm:pt>
    <dgm:pt modelId="{AE5F333D-58C5-4821-AC01-CAB37D5FE5B8}" type="pres">
      <dgm:prSet presAssocID="{B8562904-DC56-4DD3-A492-A96BA3FE5F7A}" presName="node" presStyleLbl="node1" presStyleIdx="6" presStyleCnt="8">
        <dgm:presLayoutVars>
          <dgm:bulletEnabled val="1"/>
        </dgm:presLayoutVars>
      </dgm:prSet>
      <dgm:spPr/>
    </dgm:pt>
    <dgm:pt modelId="{573D5B93-2900-41CB-A7FB-46B6509ACA5B}" type="pres">
      <dgm:prSet presAssocID="{818B33F0-8D1C-4F04-918F-82DF2C929867}" presName="sibTrans" presStyleLbl="sibTrans1D1" presStyleIdx="6" presStyleCnt="7"/>
      <dgm:spPr/>
    </dgm:pt>
    <dgm:pt modelId="{1A521F0E-F231-41C1-AE63-C9D692FE4F08}" type="pres">
      <dgm:prSet presAssocID="{818B33F0-8D1C-4F04-918F-82DF2C929867}" presName="connectorText" presStyleLbl="sibTrans1D1" presStyleIdx="6" presStyleCnt="7"/>
      <dgm:spPr/>
    </dgm:pt>
    <dgm:pt modelId="{26829361-53C2-4E5C-B936-CC834E1AEBD8}" type="pres">
      <dgm:prSet presAssocID="{3C029C47-62B2-4D3F-9A80-1DF02EB545E2}" presName="node" presStyleLbl="node1" presStyleIdx="7" presStyleCnt="8">
        <dgm:presLayoutVars>
          <dgm:bulletEnabled val="1"/>
        </dgm:presLayoutVars>
      </dgm:prSet>
      <dgm:spPr/>
    </dgm:pt>
  </dgm:ptLst>
  <dgm:cxnLst>
    <dgm:cxn modelId="{E3246C0B-3ECC-44B1-B7F3-7EB6D3F9D868}" srcId="{DC4212D6-2DE8-461A-B9D1-558544820016}" destId="{74413580-F4E9-4A20-BEB9-6AEF07C3FAF8}" srcOrd="2" destOrd="0" parTransId="{71392BA7-088C-4DB7-B50E-EAFCF5596E05}" sibTransId="{2A041A8B-45FF-4571-A624-0A63F619FC5C}"/>
    <dgm:cxn modelId="{2E3B3711-EE74-4943-9E2A-72DA67B8E6F1}" type="presOf" srcId="{737C68A3-5E73-40F5-9D66-DD62386EFD1E}" destId="{C72FDB70-3417-406D-9BAC-394011E31628}" srcOrd="1" destOrd="0" presId="urn:microsoft.com/office/officeart/2005/8/layout/bProcess3"/>
    <dgm:cxn modelId="{FDCF721D-DF58-41D9-862D-D1F726ED6CF0}" srcId="{DC4212D6-2DE8-461A-B9D1-558544820016}" destId="{1FE2B7AF-D349-4C31-9D85-ED8E5A0A07FF}" srcOrd="0" destOrd="0" parTransId="{CA4E1042-FD3F-4837-87A6-44F68E0EF001}" sibTransId="{BE9C45CA-FFFF-48B3-B4EB-AA1D6961196C}"/>
    <dgm:cxn modelId="{77AA3F33-9EFD-4348-B541-9ED1840B4633}" type="presOf" srcId="{F6DAE7A7-B0A1-4BA9-9BA3-655E3BC896B1}" destId="{F06ED14F-4943-4829-A0F2-BF8255AA3866}" srcOrd="1" destOrd="0" presId="urn:microsoft.com/office/officeart/2005/8/layout/bProcess3"/>
    <dgm:cxn modelId="{390D1D3A-98A9-40A8-B936-B5122BD2D702}" type="presOf" srcId="{813C6104-6AFB-440E-BB49-141197308FD8}" destId="{E8D64FD5-CAFE-4E82-807A-892C0E3E1C49}" srcOrd="0" destOrd="0" presId="urn:microsoft.com/office/officeart/2005/8/layout/bProcess3"/>
    <dgm:cxn modelId="{C52EBD3A-7175-4CB5-A225-35E17D306ABF}" type="presOf" srcId="{A85EE2C1-3F12-4620-9366-0C9531E5F5D5}" destId="{9DC74023-5F76-40D2-9159-FA2DD2CF7197}" srcOrd="0" destOrd="0" presId="urn:microsoft.com/office/officeart/2005/8/layout/bProcess3"/>
    <dgm:cxn modelId="{9E9D733F-B8B4-428E-BA11-4CBCCF34C151}" type="presOf" srcId="{F6DAE7A7-B0A1-4BA9-9BA3-655E3BC896B1}" destId="{637A8186-7F33-423D-9B91-2CDCC874F773}" srcOrd="0" destOrd="0" presId="urn:microsoft.com/office/officeart/2005/8/layout/bProcess3"/>
    <dgm:cxn modelId="{6B70CB41-A890-481E-8B92-A8BE658A1144}" type="presOf" srcId="{BE9C45CA-FFFF-48B3-B4EB-AA1D6961196C}" destId="{C8A7584C-EA47-45C6-B850-13C3BCA1C97D}" srcOrd="1" destOrd="0" presId="urn:microsoft.com/office/officeart/2005/8/layout/bProcess3"/>
    <dgm:cxn modelId="{62FC2A43-F860-4525-9950-0DC02C0218D1}" type="presOf" srcId="{2A041A8B-45FF-4571-A624-0A63F619FC5C}" destId="{B8552D28-42AA-4C9E-AE65-E9236DF54FA6}" srcOrd="1" destOrd="0" presId="urn:microsoft.com/office/officeart/2005/8/layout/bProcess3"/>
    <dgm:cxn modelId="{CE65CE46-D8A8-4B02-AF66-73F349A235C3}" type="presOf" srcId="{3C029C47-62B2-4D3F-9A80-1DF02EB545E2}" destId="{26829361-53C2-4E5C-B936-CC834E1AEBD8}" srcOrd="0" destOrd="0" presId="urn:microsoft.com/office/officeart/2005/8/layout/bProcess3"/>
    <dgm:cxn modelId="{DF4C9567-1D67-4A8E-A849-8576B4CB8346}" srcId="{DC4212D6-2DE8-461A-B9D1-558544820016}" destId="{B8562904-DC56-4DD3-A492-A96BA3FE5F7A}" srcOrd="6" destOrd="0" parTransId="{62A01AA0-F753-49E4-BDF4-6811A5E86F99}" sibTransId="{818B33F0-8D1C-4F04-918F-82DF2C929867}"/>
    <dgm:cxn modelId="{1A71546D-DF5B-40F6-8C9E-73CA6D408035}" type="presOf" srcId="{74413580-F4E9-4A20-BEB9-6AEF07C3FAF8}" destId="{ACE63454-8DC9-470A-AE92-AABEDAB23176}" srcOrd="0" destOrd="0" presId="urn:microsoft.com/office/officeart/2005/8/layout/bProcess3"/>
    <dgm:cxn modelId="{81DC0A71-1A2F-4A77-9F02-59D61C7BAA17}" type="presOf" srcId="{BE9C45CA-FFFF-48B3-B4EB-AA1D6961196C}" destId="{384181E1-27B1-4ADE-B11C-5935D64F1CFE}" srcOrd="0" destOrd="0" presId="urn:microsoft.com/office/officeart/2005/8/layout/bProcess3"/>
    <dgm:cxn modelId="{D6CF3B52-840E-42DE-9877-041109D20BD5}" type="presOf" srcId="{30188AA2-28BA-42F9-8268-AA4AB59026E5}" destId="{095D33DF-AEF5-4768-8A2F-DF5174CB4FE3}" srcOrd="0" destOrd="0" presId="urn:microsoft.com/office/officeart/2005/8/layout/bProcess3"/>
    <dgm:cxn modelId="{E1BAD274-BE60-40EC-B426-DD7169AC533A}" srcId="{DC4212D6-2DE8-461A-B9D1-558544820016}" destId="{3C029C47-62B2-4D3F-9A80-1DF02EB545E2}" srcOrd="7" destOrd="0" parTransId="{43FD1019-6401-4645-8A93-B219F9A0B6B7}" sibTransId="{E191FE4A-7DA5-4FDD-91F7-E494B4CDA5C5}"/>
    <dgm:cxn modelId="{1C40E075-9B96-4371-AA86-1CA5F00795A7}" type="presOf" srcId="{563B0F33-EAB0-4426-AD2D-AE950B561F3D}" destId="{E36B82BB-F56E-47DD-8112-C90D3EB7A412}" srcOrd="0" destOrd="0" presId="urn:microsoft.com/office/officeart/2005/8/layout/bProcess3"/>
    <dgm:cxn modelId="{45946C56-550C-4BC6-A261-1945AE26AEED}" type="presOf" srcId="{818B33F0-8D1C-4F04-918F-82DF2C929867}" destId="{1A521F0E-F231-41C1-AE63-C9D692FE4F08}" srcOrd="1" destOrd="0" presId="urn:microsoft.com/office/officeart/2005/8/layout/bProcess3"/>
    <dgm:cxn modelId="{DD3F9B8E-A55C-43E6-8173-9E952EBEB730}" type="presOf" srcId="{DC4212D6-2DE8-461A-B9D1-558544820016}" destId="{0C29C155-215E-4CB1-8F2E-A2B1E64D1145}" srcOrd="0" destOrd="0" presId="urn:microsoft.com/office/officeart/2005/8/layout/bProcess3"/>
    <dgm:cxn modelId="{850B3993-9EA1-47EC-BBC3-260243DFC820}" type="presOf" srcId="{563B0F33-EAB0-4426-AD2D-AE950B561F3D}" destId="{61043F2A-56E5-4A20-BEDB-1DD3E5D103BB}" srcOrd="1" destOrd="0" presId="urn:microsoft.com/office/officeart/2005/8/layout/bProcess3"/>
    <dgm:cxn modelId="{4A5D7095-25CE-49DB-8533-222D657D9877}" srcId="{DC4212D6-2DE8-461A-B9D1-558544820016}" destId="{30188AA2-28BA-42F9-8268-AA4AB59026E5}" srcOrd="1" destOrd="0" parTransId="{C38C97C2-3548-4FCC-B612-A3125C081BE2}" sibTransId="{D56627EC-2A49-446B-86E4-62CB33124C95}"/>
    <dgm:cxn modelId="{8B0A60A1-2CAD-43B2-8199-F58C358792D5}" type="presOf" srcId="{2A041A8B-45FF-4571-A624-0A63F619FC5C}" destId="{97A22753-A3ED-4FA5-8825-19B339F8A5F7}" srcOrd="0" destOrd="0" presId="urn:microsoft.com/office/officeart/2005/8/layout/bProcess3"/>
    <dgm:cxn modelId="{E453FCA1-3C79-44B7-A7E0-3AE36E947C8B}" type="presOf" srcId="{5AAA222A-A110-49E1-ABD3-FB54F4CD8607}" destId="{AE5F333D-58C5-4821-AC01-CAB37D5FE5B8}" srcOrd="0" destOrd="1" presId="urn:microsoft.com/office/officeart/2005/8/layout/bProcess3"/>
    <dgm:cxn modelId="{08895BAB-69E7-41CE-A9D0-455C7E55023B}" srcId="{DC4212D6-2DE8-461A-B9D1-558544820016}" destId="{813C6104-6AFB-440E-BB49-141197308FD8}" srcOrd="3" destOrd="0" parTransId="{9653A1C7-27AF-44F2-B5F6-9E4C7B6503D1}" sibTransId="{F6DAE7A7-B0A1-4BA9-9BA3-655E3BC896B1}"/>
    <dgm:cxn modelId="{CDF4FCAC-8B92-447C-94E2-6C6336814328}" type="presOf" srcId="{31397AC9-E19B-4F39-9750-A41F6A8E3BCC}" destId="{AE5F333D-58C5-4821-AC01-CAB37D5FE5B8}" srcOrd="0" destOrd="2" presId="urn:microsoft.com/office/officeart/2005/8/layout/bProcess3"/>
    <dgm:cxn modelId="{0224FCB9-C1D4-4385-BF12-EA5206D1D4A1}" type="presOf" srcId="{28818E39-27AA-431B-A9B7-DC916FB6AA0F}" destId="{A65BD572-CE0B-46C3-8069-21246F3EB590}" srcOrd="0" destOrd="0" presId="urn:microsoft.com/office/officeart/2005/8/layout/bProcess3"/>
    <dgm:cxn modelId="{9ED882BD-0D73-46C1-8AF4-3BA2D67A6EA5}" type="presOf" srcId="{1FE2B7AF-D349-4C31-9D85-ED8E5A0A07FF}" destId="{B4D6DBE8-88A5-4872-AD31-2073C6DE0F78}" srcOrd="0" destOrd="0" presId="urn:microsoft.com/office/officeart/2005/8/layout/bProcess3"/>
    <dgm:cxn modelId="{CDA103C6-0FA0-4D0B-8550-AB7BA07B39E7}" srcId="{DC4212D6-2DE8-461A-B9D1-558544820016}" destId="{28818E39-27AA-431B-A9B7-DC916FB6AA0F}" srcOrd="4" destOrd="0" parTransId="{8A0D5030-E302-40A6-8A95-A2D703490D88}" sibTransId="{737C68A3-5E73-40F5-9D66-DD62386EFD1E}"/>
    <dgm:cxn modelId="{0EF542C7-1A2D-43A8-888F-55A1429A37A7}" srcId="{B8562904-DC56-4DD3-A492-A96BA3FE5F7A}" destId="{5AAA222A-A110-49E1-ABD3-FB54F4CD8607}" srcOrd="0" destOrd="0" parTransId="{86DF0151-F08C-47AF-BE5E-8316753F923E}" sibTransId="{4438BFCD-7CD7-4635-A01C-45D5B1FB7F1F}"/>
    <dgm:cxn modelId="{0ADD76C9-D63D-4ADF-A38A-C98B0E1002FB}" type="presOf" srcId="{D56627EC-2A49-446B-86E4-62CB33124C95}" destId="{80DBB4F9-4DDF-4F4C-B70B-D92BCFF6438A}" srcOrd="0" destOrd="0" presId="urn:microsoft.com/office/officeart/2005/8/layout/bProcess3"/>
    <dgm:cxn modelId="{85CA04D4-1C25-4706-86FF-7B741BD6909E}" srcId="{B8562904-DC56-4DD3-A492-A96BA3FE5F7A}" destId="{31397AC9-E19B-4F39-9750-A41F6A8E3BCC}" srcOrd="1" destOrd="0" parTransId="{AD84B5A4-AA56-4C15-82E2-0D06820C7BC6}" sibTransId="{45C56AD4-FA67-4138-8B34-599A87243247}"/>
    <dgm:cxn modelId="{3D7B8DE5-BEB5-4801-AE1A-B8AB9C546F64}" srcId="{DC4212D6-2DE8-461A-B9D1-558544820016}" destId="{A85EE2C1-3F12-4620-9366-0C9531E5F5D5}" srcOrd="5" destOrd="0" parTransId="{C85C7D39-11CD-4486-92CD-569817DD142C}" sibTransId="{563B0F33-EAB0-4426-AD2D-AE950B561F3D}"/>
    <dgm:cxn modelId="{1CBD48E9-F34F-4E69-8421-DFE01C08F0ED}" type="presOf" srcId="{818B33F0-8D1C-4F04-918F-82DF2C929867}" destId="{573D5B93-2900-41CB-A7FB-46B6509ACA5B}" srcOrd="0" destOrd="0" presId="urn:microsoft.com/office/officeart/2005/8/layout/bProcess3"/>
    <dgm:cxn modelId="{92D9CCEC-A4AC-4CDC-8332-BA74E49E028D}" type="presOf" srcId="{B8562904-DC56-4DD3-A492-A96BA3FE5F7A}" destId="{AE5F333D-58C5-4821-AC01-CAB37D5FE5B8}" srcOrd="0" destOrd="0" presId="urn:microsoft.com/office/officeart/2005/8/layout/bProcess3"/>
    <dgm:cxn modelId="{60A81AFD-E2FD-4439-8132-D3DD4DCE6C61}" type="presOf" srcId="{737C68A3-5E73-40F5-9D66-DD62386EFD1E}" destId="{B486A65A-2FE5-4ECD-9399-D2B9FA955B7B}" srcOrd="0" destOrd="0" presId="urn:microsoft.com/office/officeart/2005/8/layout/bProcess3"/>
    <dgm:cxn modelId="{55D82AFD-BA10-46AC-8EEB-EE84D03C7F10}" type="presOf" srcId="{D56627EC-2A49-446B-86E4-62CB33124C95}" destId="{7DD4DB85-4726-4641-96A5-98E0C1DF7853}" srcOrd="1" destOrd="0" presId="urn:microsoft.com/office/officeart/2005/8/layout/bProcess3"/>
    <dgm:cxn modelId="{D024E1B5-C317-46CD-A08F-74E0F3430B38}" type="presParOf" srcId="{0C29C155-215E-4CB1-8F2E-A2B1E64D1145}" destId="{B4D6DBE8-88A5-4872-AD31-2073C6DE0F78}" srcOrd="0" destOrd="0" presId="urn:microsoft.com/office/officeart/2005/8/layout/bProcess3"/>
    <dgm:cxn modelId="{5EA02B32-D11E-4AA3-89F5-66A74DA54CF5}" type="presParOf" srcId="{0C29C155-215E-4CB1-8F2E-A2B1E64D1145}" destId="{384181E1-27B1-4ADE-B11C-5935D64F1CFE}" srcOrd="1" destOrd="0" presId="urn:microsoft.com/office/officeart/2005/8/layout/bProcess3"/>
    <dgm:cxn modelId="{7BF677B3-AE6C-4DF9-AC9E-CB5F2224E9A4}" type="presParOf" srcId="{384181E1-27B1-4ADE-B11C-5935D64F1CFE}" destId="{C8A7584C-EA47-45C6-B850-13C3BCA1C97D}" srcOrd="0" destOrd="0" presId="urn:microsoft.com/office/officeart/2005/8/layout/bProcess3"/>
    <dgm:cxn modelId="{5573D9BB-BB2D-4EFD-AD8A-6B185DF0A76C}" type="presParOf" srcId="{0C29C155-215E-4CB1-8F2E-A2B1E64D1145}" destId="{095D33DF-AEF5-4768-8A2F-DF5174CB4FE3}" srcOrd="2" destOrd="0" presId="urn:microsoft.com/office/officeart/2005/8/layout/bProcess3"/>
    <dgm:cxn modelId="{95541E0B-A0C7-4CBB-A118-4C115DE38F72}" type="presParOf" srcId="{0C29C155-215E-4CB1-8F2E-A2B1E64D1145}" destId="{80DBB4F9-4DDF-4F4C-B70B-D92BCFF6438A}" srcOrd="3" destOrd="0" presId="urn:microsoft.com/office/officeart/2005/8/layout/bProcess3"/>
    <dgm:cxn modelId="{0C1DB9B4-1B51-4AAC-B253-7BBBA902CBC4}" type="presParOf" srcId="{80DBB4F9-4DDF-4F4C-B70B-D92BCFF6438A}" destId="{7DD4DB85-4726-4641-96A5-98E0C1DF7853}" srcOrd="0" destOrd="0" presId="urn:microsoft.com/office/officeart/2005/8/layout/bProcess3"/>
    <dgm:cxn modelId="{0CE0E3B4-370C-49D0-8A3A-55C89DB07BF0}" type="presParOf" srcId="{0C29C155-215E-4CB1-8F2E-A2B1E64D1145}" destId="{ACE63454-8DC9-470A-AE92-AABEDAB23176}" srcOrd="4" destOrd="0" presId="urn:microsoft.com/office/officeart/2005/8/layout/bProcess3"/>
    <dgm:cxn modelId="{A81B66C2-F124-4796-8D04-2ED206BAEF29}" type="presParOf" srcId="{0C29C155-215E-4CB1-8F2E-A2B1E64D1145}" destId="{97A22753-A3ED-4FA5-8825-19B339F8A5F7}" srcOrd="5" destOrd="0" presId="urn:microsoft.com/office/officeart/2005/8/layout/bProcess3"/>
    <dgm:cxn modelId="{6A62836A-8338-4964-8B19-2C8376455081}" type="presParOf" srcId="{97A22753-A3ED-4FA5-8825-19B339F8A5F7}" destId="{B8552D28-42AA-4C9E-AE65-E9236DF54FA6}" srcOrd="0" destOrd="0" presId="urn:microsoft.com/office/officeart/2005/8/layout/bProcess3"/>
    <dgm:cxn modelId="{2D3FBAEA-D641-44D6-9C51-DCB38031A086}" type="presParOf" srcId="{0C29C155-215E-4CB1-8F2E-A2B1E64D1145}" destId="{E8D64FD5-CAFE-4E82-807A-892C0E3E1C49}" srcOrd="6" destOrd="0" presId="urn:microsoft.com/office/officeart/2005/8/layout/bProcess3"/>
    <dgm:cxn modelId="{EB26FE65-4699-4832-B228-AFCD6EAED589}" type="presParOf" srcId="{0C29C155-215E-4CB1-8F2E-A2B1E64D1145}" destId="{637A8186-7F33-423D-9B91-2CDCC874F773}" srcOrd="7" destOrd="0" presId="urn:microsoft.com/office/officeart/2005/8/layout/bProcess3"/>
    <dgm:cxn modelId="{354B9F1F-12CF-4345-8643-EDB12BEF6BB4}" type="presParOf" srcId="{637A8186-7F33-423D-9B91-2CDCC874F773}" destId="{F06ED14F-4943-4829-A0F2-BF8255AA3866}" srcOrd="0" destOrd="0" presId="urn:microsoft.com/office/officeart/2005/8/layout/bProcess3"/>
    <dgm:cxn modelId="{8E53CDE1-21AD-4285-9D4E-D702F935DB88}" type="presParOf" srcId="{0C29C155-215E-4CB1-8F2E-A2B1E64D1145}" destId="{A65BD572-CE0B-46C3-8069-21246F3EB590}" srcOrd="8" destOrd="0" presId="urn:microsoft.com/office/officeart/2005/8/layout/bProcess3"/>
    <dgm:cxn modelId="{897F7CBB-FA74-4089-BAEB-7B28E5AC3ED3}" type="presParOf" srcId="{0C29C155-215E-4CB1-8F2E-A2B1E64D1145}" destId="{B486A65A-2FE5-4ECD-9399-D2B9FA955B7B}" srcOrd="9" destOrd="0" presId="urn:microsoft.com/office/officeart/2005/8/layout/bProcess3"/>
    <dgm:cxn modelId="{2EEDB4C3-B334-4B43-94E7-22CF2295E450}" type="presParOf" srcId="{B486A65A-2FE5-4ECD-9399-D2B9FA955B7B}" destId="{C72FDB70-3417-406D-9BAC-394011E31628}" srcOrd="0" destOrd="0" presId="urn:microsoft.com/office/officeart/2005/8/layout/bProcess3"/>
    <dgm:cxn modelId="{98AC9AB3-1602-4FE6-A204-12C3E6A5E46D}" type="presParOf" srcId="{0C29C155-215E-4CB1-8F2E-A2B1E64D1145}" destId="{9DC74023-5F76-40D2-9159-FA2DD2CF7197}" srcOrd="10" destOrd="0" presId="urn:microsoft.com/office/officeart/2005/8/layout/bProcess3"/>
    <dgm:cxn modelId="{0B2C932E-06E5-4090-8188-A4166856C231}" type="presParOf" srcId="{0C29C155-215E-4CB1-8F2E-A2B1E64D1145}" destId="{E36B82BB-F56E-47DD-8112-C90D3EB7A412}" srcOrd="11" destOrd="0" presId="urn:microsoft.com/office/officeart/2005/8/layout/bProcess3"/>
    <dgm:cxn modelId="{4F89D529-56D9-4C29-85CE-26B1E2E6BBE8}" type="presParOf" srcId="{E36B82BB-F56E-47DD-8112-C90D3EB7A412}" destId="{61043F2A-56E5-4A20-BEDB-1DD3E5D103BB}" srcOrd="0" destOrd="0" presId="urn:microsoft.com/office/officeart/2005/8/layout/bProcess3"/>
    <dgm:cxn modelId="{F41C4548-FD17-49FB-91B2-3DC968E572AD}" type="presParOf" srcId="{0C29C155-215E-4CB1-8F2E-A2B1E64D1145}" destId="{AE5F333D-58C5-4821-AC01-CAB37D5FE5B8}" srcOrd="12" destOrd="0" presId="urn:microsoft.com/office/officeart/2005/8/layout/bProcess3"/>
    <dgm:cxn modelId="{0FB012F7-F33E-4637-A000-4E1957E54D8F}" type="presParOf" srcId="{0C29C155-215E-4CB1-8F2E-A2B1E64D1145}" destId="{573D5B93-2900-41CB-A7FB-46B6509ACA5B}" srcOrd="13" destOrd="0" presId="urn:microsoft.com/office/officeart/2005/8/layout/bProcess3"/>
    <dgm:cxn modelId="{12E9C5CC-241B-43F2-A8D2-3DE1636C2A6A}" type="presParOf" srcId="{573D5B93-2900-41CB-A7FB-46B6509ACA5B}" destId="{1A521F0E-F231-41C1-AE63-C9D692FE4F08}" srcOrd="0" destOrd="0" presId="urn:microsoft.com/office/officeart/2005/8/layout/bProcess3"/>
    <dgm:cxn modelId="{6C97EE24-381E-4D92-85D2-ECEFC8D9C55B}" type="presParOf" srcId="{0C29C155-215E-4CB1-8F2E-A2B1E64D1145}" destId="{26829361-53C2-4E5C-B936-CC834E1AEBD8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81E1-27B1-4ADE-B11C-5935D64F1CFE}">
      <dsp:nvSpPr>
        <dsp:cNvPr id="0" name=""/>
        <dsp:cNvSpPr/>
      </dsp:nvSpPr>
      <dsp:spPr>
        <a:xfrm>
          <a:off x="2208175" y="405599"/>
          <a:ext cx="3141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411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56617" y="449596"/>
        <a:ext cx="17235" cy="3447"/>
      </dsp:txXfrm>
    </dsp:sp>
    <dsp:sp modelId="{B4D6DBE8-88A5-4872-AD31-2073C6DE0F78}">
      <dsp:nvSpPr>
        <dsp:cNvPr id="0" name=""/>
        <dsp:cNvSpPr/>
      </dsp:nvSpPr>
      <dsp:spPr>
        <a:xfrm>
          <a:off x="711200" y="1687"/>
          <a:ext cx="1498775" cy="8992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 New Roman"/>
              <a:ea typeface="Times New Roman"/>
              <a:cs typeface="Times New Roman"/>
              <a:sym typeface="Times New Roman"/>
            </a:rPr>
            <a:t>Agri Residues Collection from farmers </a:t>
          </a:r>
          <a:endParaRPr lang="en-US" sz="1500" kern="1200" dirty="0"/>
        </a:p>
      </dsp:txBody>
      <dsp:txXfrm>
        <a:off x="711200" y="1687"/>
        <a:ext cx="1498775" cy="899265"/>
      </dsp:txXfrm>
    </dsp:sp>
    <dsp:sp modelId="{80DBB4F9-4DDF-4F4C-B70B-D92BCFF6438A}">
      <dsp:nvSpPr>
        <dsp:cNvPr id="0" name=""/>
        <dsp:cNvSpPr/>
      </dsp:nvSpPr>
      <dsp:spPr>
        <a:xfrm>
          <a:off x="4051669" y="405599"/>
          <a:ext cx="3141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411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00110" y="449596"/>
        <a:ext cx="17235" cy="3447"/>
      </dsp:txXfrm>
    </dsp:sp>
    <dsp:sp modelId="{095D33DF-AEF5-4768-8A2F-DF5174CB4FE3}">
      <dsp:nvSpPr>
        <dsp:cNvPr id="0" name=""/>
        <dsp:cNvSpPr/>
      </dsp:nvSpPr>
      <dsp:spPr>
        <a:xfrm>
          <a:off x="2554694" y="1687"/>
          <a:ext cx="1498775" cy="8992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 New Roman"/>
              <a:ea typeface="Times New Roman"/>
              <a:cs typeface="Times New Roman"/>
              <a:sym typeface="Times New Roman"/>
            </a:rPr>
            <a:t>Moisture Removal using Drying Process</a:t>
          </a:r>
          <a:endParaRPr lang="en-US" sz="1500" kern="1200" dirty="0"/>
        </a:p>
      </dsp:txBody>
      <dsp:txXfrm>
        <a:off x="2554694" y="1687"/>
        <a:ext cx="1498775" cy="899265"/>
      </dsp:txXfrm>
    </dsp:sp>
    <dsp:sp modelId="{97A22753-A3ED-4FA5-8825-19B339F8A5F7}">
      <dsp:nvSpPr>
        <dsp:cNvPr id="0" name=""/>
        <dsp:cNvSpPr/>
      </dsp:nvSpPr>
      <dsp:spPr>
        <a:xfrm>
          <a:off x="1460588" y="899152"/>
          <a:ext cx="3686987" cy="314118"/>
        </a:xfrm>
        <a:custGeom>
          <a:avLst/>
          <a:gdLst/>
          <a:ahLst/>
          <a:cxnLst/>
          <a:rect l="0" t="0" r="0" b="0"/>
          <a:pathLst>
            <a:path>
              <a:moveTo>
                <a:pt x="3686987" y="0"/>
              </a:moveTo>
              <a:lnTo>
                <a:pt x="3686987" y="174159"/>
              </a:lnTo>
              <a:lnTo>
                <a:pt x="0" y="174159"/>
              </a:lnTo>
              <a:lnTo>
                <a:pt x="0" y="314118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11505" y="1054488"/>
        <a:ext cx="185153" cy="3447"/>
      </dsp:txXfrm>
    </dsp:sp>
    <dsp:sp modelId="{ACE63454-8DC9-470A-AE92-AABEDAB23176}">
      <dsp:nvSpPr>
        <dsp:cNvPr id="0" name=""/>
        <dsp:cNvSpPr/>
      </dsp:nvSpPr>
      <dsp:spPr>
        <a:xfrm>
          <a:off x="4398188" y="1687"/>
          <a:ext cx="1498775" cy="8992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 New Roman"/>
              <a:ea typeface="Times New Roman"/>
              <a:cs typeface="Times New Roman"/>
              <a:sym typeface="Times New Roman"/>
            </a:rPr>
            <a:t>Reduction of Size by chopping</a:t>
          </a:r>
          <a:endParaRPr lang="en-US" sz="1500" kern="1200" dirty="0"/>
        </a:p>
      </dsp:txBody>
      <dsp:txXfrm>
        <a:off x="4398188" y="1687"/>
        <a:ext cx="1498775" cy="899265"/>
      </dsp:txXfrm>
    </dsp:sp>
    <dsp:sp modelId="{637A8186-7F33-423D-9B91-2CDCC874F773}">
      <dsp:nvSpPr>
        <dsp:cNvPr id="0" name=""/>
        <dsp:cNvSpPr/>
      </dsp:nvSpPr>
      <dsp:spPr>
        <a:xfrm>
          <a:off x="2208175" y="1649583"/>
          <a:ext cx="3141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411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56617" y="1693579"/>
        <a:ext cx="17235" cy="3447"/>
      </dsp:txXfrm>
    </dsp:sp>
    <dsp:sp modelId="{E8D64FD5-CAFE-4E82-807A-892C0E3E1C49}">
      <dsp:nvSpPr>
        <dsp:cNvPr id="0" name=""/>
        <dsp:cNvSpPr/>
      </dsp:nvSpPr>
      <dsp:spPr>
        <a:xfrm>
          <a:off x="711200" y="1245670"/>
          <a:ext cx="1498775" cy="8992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 New Roman"/>
              <a:ea typeface="Times New Roman"/>
              <a:cs typeface="Times New Roman"/>
              <a:sym typeface="Times New Roman"/>
            </a:rPr>
            <a:t>Grinding of Residues</a:t>
          </a:r>
          <a:endParaRPr lang="en-US" sz="1500" kern="1200" dirty="0"/>
        </a:p>
      </dsp:txBody>
      <dsp:txXfrm>
        <a:off x="711200" y="1245670"/>
        <a:ext cx="1498775" cy="899265"/>
      </dsp:txXfrm>
    </dsp:sp>
    <dsp:sp modelId="{B486A65A-2FE5-4ECD-9399-D2B9FA955B7B}">
      <dsp:nvSpPr>
        <dsp:cNvPr id="0" name=""/>
        <dsp:cNvSpPr/>
      </dsp:nvSpPr>
      <dsp:spPr>
        <a:xfrm>
          <a:off x="4051669" y="1649583"/>
          <a:ext cx="3141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411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00110" y="1693579"/>
        <a:ext cx="17235" cy="3447"/>
      </dsp:txXfrm>
    </dsp:sp>
    <dsp:sp modelId="{A65BD572-CE0B-46C3-8069-21246F3EB590}">
      <dsp:nvSpPr>
        <dsp:cNvPr id="0" name=""/>
        <dsp:cNvSpPr/>
      </dsp:nvSpPr>
      <dsp:spPr>
        <a:xfrm>
          <a:off x="2554694" y="1245670"/>
          <a:ext cx="1498775" cy="8992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 New Roman"/>
              <a:ea typeface="Times New Roman"/>
              <a:cs typeface="Times New Roman"/>
              <a:sym typeface="Times New Roman"/>
            </a:rPr>
            <a:t>Binder Preparation with corn starch</a:t>
          </a:r>
          <a:endParaRPr lang="en-US" sz="1500" kern="1200" dirty="0"/>
        </a:p>
      </dsp:txBody>
      <dsp:txXfrm>
        <a:off x="2554694" y="1245670"/>
        <a:ext cx="1498775" cy="899265"/>
      </dsp:txXfrm>
    </dsp:sp>
    <dsp:sp modelId="{E36B82BB-F56E-47DD-8112-C90D3EB7A412}">
      <dsp:nvSpPr>
        <dsp:cNvPr id="0" name=""/>
        <dsp:cNvSpPr/>
      </dsp:nvSpPr>
      <dsp:spPr>
        <a:xfrm>
          <a:off x="1460588" y="2143136"/>
          <a:ext cx="3686987" cy="314118"/>
        </a:xfrm>
        <a:custGeom>
          <a:avLst/>
          <a:gdLst/>
          <a:ahLst/>
          <a:cxnLst/>
          <a:rect l="0" t="0" r="0" b="0"/>
          <a:pathLst>
            <a:path>
              <a:moveTo>
                <a:pt x="3686987" y="0"/>
              </a:moveTo>
              <a:lnTo>
                <a:pt x="3686987" y="174159"/>
              </a:lnTo>
              <a:lnTo>
                <a:pt x="0" y="174159"/>
              </a:lnTo>
              <a:lnTo>
                <a:pt x="0" y="314118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11505" y="2298471"/>
        <a:ext cx="185153" cy="3447"/>
      </dsp:txXfrm>
    </dsp:sp>
    <dsp:sp modelId="{9DC74023-5F76-40D2-9159-FA2DD2CF7197}">
      <dsp:nvSpPr>
        <dsp:cNvPr id="0" name=""/>
        <dsp:cNvSpPr/>
      </dsp:nvSpPr>
      <dsp:spPr>
        <a:xfrm>
          <a:off x="4398188" y="1245670"/>
          <a:ext cx="1498775" cy="8992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 New Roman"/>
              <a:ea typeface="Times New Roman"/>
              <a:cs typeface="Times New Roman"/>
              <a:sym typeface="Times New Roman"/>
            </a:rPr>
            <a:t>Binder addition and Ratio Mixing</a:t>
          </a:r>
          <a:endParaRPr lang="en-US" sz="1500" kern="1200" dirty="0"/>
        </a:p>
      </dsp:txBody>
      <dsp:txXfrm>
        <a:off x="4398188" y="1245670"/>
        <a:ext cx="1498775" cy="899265"/>
      </dsp:txXfrm>
    </dsp:sp>
    <dsp:sp modelId="{573D5B93-2900-41CB-A7FB-46B6509ACA5B}">
      <dsp:nvSpPr>
        <dsp:cNvPr id="0" name=""/>
        <dsp:cNvSpPr/>
      </dsp:nvSpPr>
      <dsp:spPr>
        <a:xfrm>
          <a:off x="2208175" y="2893567"/>
          <a:ext cx="3141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411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56617" y="2937563"/>
        <a:ext cx="17235" cy="3447"/>
      </dsp:txXfrm>
    </dsp:sp>
    <dsp:sp modelId="{AE5F333D-58C5-4821-AC01-CAB37D5FE5B8}">
      <dsp:nvSpPr>
        <dsp:cNvPr id="0" name=""/>
        <dsp:cNvSpPr/>
      </dsp:nvSpPr>
      <dsp:spPr>
        <a:xfrm>
          <a:off x="711200" y="2489654"/>
          <a:ext cx="1498775" cy="8992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 New Roman"/>
              <a:ea typeface="Times New Roman"/>
              <a:cs typeface="Times New Roman"/>
              <a:sym typeface="Times New Roman"/>
            </a:rPr>
            <a:t>Densification</a:t>
          </a:r>
          <a:endParaRPr lang="en-US" sz="15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Times New Roman"/>
              <a:ea typeface="Times New Roman"/>
              <a:cs typeface="Times New Roman"/>
              <a:sym typeface="Times New Roman"/>
            </a:rPr>
            <a:t>Pressing</a:t>
          </a:r>
          <a:endParaRPr lang="en-US" sz="1200" kern="1200" dirty="0">
            <a:latin typeface="Times New Roman"/>
            <a:ea typeface="Times New Roman"/>
            <a:cs typeface="Times New Roman"/>
            <a:sym typeface="Times New Roman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Times New Roman"/>
              <a:ea typeface="Times New Roman"/>
              <a:cs typeface="Times New Roman"/>
              <a:sym typeface="Times New Roman"/>
            </a:rPr>
            <a:t>Compaction</a:t>
          </a:r>
          <a:endParaRPr lang="en-US" sz="1200" kern="1200" dirty="0">
            <a:latin typeface="Times New Roman"/>
            <a:ea typeface="Times New Roman"/>
            <a:cs typeface="Times New Roman"/>
            <a:sym typeface="Times New Roman"/>
          </a:endParaRPr>
        </a:p>
      </dsp:txBody>
      <dsp:txXfrm>
        <a:off x="711200" y="2489654"/>
        <a:ext cx="1498775" cy="899265"/>
      </dsp:txXfrm>
    </dsp:sp>
    <dsp:sp modelId="{26829361-53C2-4E5C-B936-CC834E1AEBD8}">
      <dsp:nvSpPr>
        <dsp:cNvPr id="0" name=""/>
        <dsp:cNvSpPr/>
      </dsp:nvSpPr>
      <dsp:spPr>
        <a:xfrm>
          <a:off x="2554694" y="2489654"/>
          <a:ext cx="1498775" cy="8992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latin typeface="Times New Roman"/>
              <a:ea typeface="Times New Roman"/>
              <a:cs typeface="Times New Roman"/>
              <a:sym typeface="Times New Roman"/>
            </a:rPr>
            <a:t>AgriHeatblocks</a:t>
          </a:r>
          <a:endParaRPr lang="en-US" sz="1500" kern="1200" dirty="0">
            <a:latin typeface="Times New Roman"/>
            <a:ea typeface="Times New Roman"/>
            <a:cs typeface="Times New Roman"/>
            <a:sym typeface="Times New Roman"/>
          </a:endParaRPr>
        </a:p>
      </dsp:txBody>
      <dsp:txXfrm>
        <a:off x="2554694" y="2489654"/>
        <a:ext cx="1498775" cy="8992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ebee9230e4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ebee9230e4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bee9230e4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bee9230e4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bee9230e4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bee9230e4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bee9230e4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bee9230e4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603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d9d4d41b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ed9d4d41b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971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d9d4d41b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ed9d4d41b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d9d4d41b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ed9d4d41b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d9d4d41b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d9d4d41b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d9d4d41b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ed9d4d41b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237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bec2e12b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ebec2e12b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bec2e12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bec2e12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bec2e12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bec2e12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892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bec2e12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bec2e12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48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bee9230e4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bee9230e4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bee9230e4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bee9230e4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036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bee9230e4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bee9230e4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115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bee9230e4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bee9230e4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ebee9230e4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ebee9230e4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sudhee30/Greenathon_AgriHeatblock/tree/mai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rive.google.com/file/d/1v8BHS1njnr07CslmYEC3j2qPRZlpIbcI/view?usp=drive_link" TargetMode="External"/><Relationship Id="rId5" Type="http://schemas.openxmlformats.org/officeDocument/2006/relationships/hyperlink" Target="https://drive.google.com/file/d/1uvsqRu0aue2A-lVYMRFQw4AASA8pBeBc/view?usp=drivesdk" TargetMode="External"/><Relationship Id="rId4" Type="http://schemas.openxmlformats.org/officeDocument/2006/relationships/hyperlink" Target="https://drive.google.com/file/d/1uY-E8r60lR3jbnSzPTDWeZ8VfhGAtVMg/view?usp=drivesd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46600" y="2883300"/>
            <a:ext cx="88332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Team Details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dirty="0"/>
              <a:t>Team Name: TRAILBLAZERS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dirty="0"/>
              <a:t>Team Leader Name: SUDHEEKSHA S</a:t>
            </a:r>
            <a:endParaRPr sz="1800" dirty="0"/>
          </a:p>
          <a:p>
            <a:pPr marL="457200" indent="-342900">
              <a:buSzPts val="1800"/>
              <a:buFont typeface="Arial"/>
              <a:buChar char="●"/>
            </a:pPr>
            <a:r>
              <a:rPr lang="en-GB" sz="1800" dirty="0"/>
              <a:t>Problem Statement: </a:t>
            </a:r>
            <a:r>
              <a:rPr lang="en-US" sz="2400" i="0" dirty="0">
                <a:solidFill>
                  <a:srgbClr val="212529"/>
                </a:solidFill>
                <a:effectLst/>
                <a:latin typeface="Archivo"/>
              </a:rPr>
              <a:t>Turning Agri-waste into Profitable Business Opportunities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311691" y="667048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 err="1">
                <a:solidFill>
                  <a:srgbClr val="1A9F94"/>
                </a:solidFill>
              </a:rPr>
              <a:t>AgriHeatblocks</a:t>
            </a:r>
            <a:endParaRPr sz="2000" b="1" dirty="0">
              <a:solidFill>
                <a:srgbClr val="1A9F94"/>
              </a:solidFill>
            </a:endParaRPr>
          </a:p>
        </p:txBody>
      </p:sp>
      <p:pic>
        <p:nvPicPr>
          <p:cNvPr id="2" name="Google Shape;169;p22">
            <a:extLst>
              <a:ext uri="{FF2B5EF4-FFF2-40B4-BE49-F238E27FC236}">
                <a16:creationId xmlns:a16="http://schemas.microsoft.com/office/drawing/2014/main" id="{B483BD27-8642-3134-0A24-95427FB4F19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0150" b="22464"/>
          <a:stretch/>
        </p:blipFill>
        <p:spPr>
          <a:xfrm>
            <a:off x="311691" y="1282408"/>
            <a:ext cx="3868423" cy="1742004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3" name="Google Shape;170;p22">
            <a:extLst>
              <a:ext uri="{FF2B5EF4-FFF2-40B4-BE49-F238E27FC236}">
                <a16:creationId xmlns:a16="http://schemas.microsoft.com/office/drawing/2014/main" id="{7A66661E-BA3D-1E97-5BC8-8317154CCF3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0829" b="29005"/>
          <a:stretch/>
        </p:blipFill>
        <p:spPr>
          <a:xfrm>
            <a:off x="311691" y="3251649"/>
            <a:ext cx="3868423" cy="1649046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4" name="Google Shape;171;p22">
            <a:extLst>
              <a:ext uri="{FF2B5EF4-FFF2-40B4-BE49-F238E27FC236}">
                <a16:creationId xmlns:a16="http://schemas.microsoft.com/office/drawing/2014/main" id="{81D8E622-716F-BE2A-A448-35BD3EEFE9C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30972" b="20369"/>
          <a:stretch/>
        </p:blipFill>
        <p:spPr>
          <a:xfrm>
            <a:off x="4855029" y="1282408"/>
            <a:ext cx="4014379" cy="1742004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5" name="Google Shape;172;p22">
            <a:extLst>
              <a:ext uri="{FF2B5EF4-FFF2-40B4-BE49-F238E27FC236}">
                <a16:creationId xmlns:a16="http://schemas.microsoft.com/office/drawing/2014/main" id="{71D90B1B-32A4-9355-E624-AACBA7AE6EC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6540" r="10554"/>
          <a:stretch/>
        </p:blipFill>
        <p:spPr>
          <a:xfrm>
            <a:off x="4855029" y="3251650"/>
            <a:ext cx="4032938" cy="1649046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84592" y="605569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1A9F94"/>
                </a:solidFill>
              </a:rPr>
              <a:t>Technologies used</a:t>
            </a:r>
            <a:endParaRPr sz="2000" b="1" dirty="0">
              <a:solidFill>
                <a:srgbClr val="1A9F94"/>
              </a:solidFill>
            </a:endParaRPr>
          </a:p>
        </p:txBody>
      </p:sp>
      <p:pic>
        <p:nvPicPr>
          <p:cNvPr id="2" name="Google Shape;204;p25">
            <a:extLst>
              <a:ext uri="{FF2B5EF4-FFF2-40B4-BE49-F238E27FC236}">
                <a16:creationId xmlns:a16="http://schemas.microsoft.com/office/drawing/2014/main" id="{D1208374-4739-5105-E558-168EF9E9CA8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550" y="1006132"/>
            <a:ext cx="2323500" cy="1303243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3" name="Google Shape;206;p25">
            <a:extLst>
              <a:ext uri="{FF2B5EF4-FFF2-40B4-BE49-F238E27FC236}">
                <a16:creationId xmlns:a16="http://schemas.microsoft.com/office/drawing/2014/main" id="{D786871A-478D-B33F-A51B-EF978F0887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23236"/>
          <a:stretch/>
        </p:blipFill>
        <p:spPr>
          <a:xfrm>
            <a:off x="113550" y="2868841"/>
            <a:ext cx="2323500" cy="1633148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4" name="Google Shape;205;p25">
            <a:extLst>
              <a:ext uri="{FF2B5EF4-FFF2-40B4-BE49-F238E27FC236}">
                <a16:creationId xmlns:a16="http://schemas.microsoft.com/office/drawing/2014/main" id="{309B1E04-42DF-2D25-3415-A93255CE52A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71616" y="1017205"/>
            <a:ext cx="2996026" cy="3174624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5" name="Google Shape;208;p25">
            <a:extLst>
              <a:ext uri="{FF2B5EF4-FFF2-40B4-BE49-F238E27FC236}">
                <a16:creationId xmlns:a16="http://schemas.microsoft.com/office/drawing/2014/main" id="{B90659EE-5AF1-AFF3-8EFC-C756FBA839B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79342" y="1006132"/>
            <a:ext cx="2837542" cy="3235122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CEFD1F-01D2-2F13-BB1A-3927AC927F1C}"/>
              </a:ext>
            </a:extLst>
          </p:cNvPr>
          <p:cNvSpPr txBox="1"/>
          <p:nvPr/>
        </p:nvSpPr>
        <p:spPr>
          <a:xfrm>
            <a:off x="113550" y="2323570"/>
            <a:ext cx="232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Grinded residues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63756F-268D-6EA2-24BB-094F2118A2AB}"/>
              </a:ext>
            </a:extLst>
          </p:cNvPr>
          <p:cNvSpPr txBox="1"/>
          <p:nvPr/>
        </p:nvSpPr>
        <p:spPr>
          <a:xfrm>
            <a:off x="198150" y="4501989"/>
            <a:ext cx="223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Binder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8F1884-A205-4A7E-37B1-C986D49C5D42}"/>
              </a:ext>
            </a:extLst>
          </p:cNvPr>
          <p:cNvSpPr txBox="1"/>
          <p:nvPr/>
        </p:nvSpPr>
        <p:spPr>
          <a:xfrm>
            <a:off x="3213208" y="4241254"/>
            <a:ext cx="3129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BRIQUETTE MOULD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DIAMETER: 80mm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HEIGHT: 170mm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3FA9D-7FEE-45B7-258A-892F599046D2}"/>
              </a:ext>
            </a:extLst>
          </p:cNvPr>
          <p:cNvSpPr txBox="1"/>
          <p:nvPr/>
        </p:nvSpPr>
        <p:spPr>
          <a:xfrm>
            <a:off x="6186800" y="4301262"/>
            <a:ext cx="2730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Hydraulic Press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1A9F94"/>
                </a:solidFill>
              </a:rPr>
              <a:t>Cost Analysis</a:t>
            </a:r>
            <a:endParaRPr sz="2000" b="1" dirty="0">
              <a:solidFill>
                <a:srgbClr val="1A9F9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A7B8B7-438C-27A1-D2AA-C400CA7F1DC0}"/>
              </a:ext>
            </a:extLst>
          </p:cNvPr>
          <p:cNvSpPr txBox="1"/>
          <p:nvPr/>
        </p:nvSpPr>
        <p:spPr>
          <a:xfrm>
            <a:off x="237491" y="1561011"/>
            <a:ext cx="46445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 Materials Cost: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6F49B4-7957-2451-9F08-8C8F2EED5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058421"/>
              </p:ext>
            </p:extLst>
          </p:nvPr>
        </p:nvGraphicFramePr>
        <p:xfrm>
          <a:off x="952500" y="2015643"/>
          <a:ext cx="7239000" cy="2194410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3016507945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187961105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76896888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37699147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sym typeface="Times New Roman"/>
                        </a:rPr>
                        <a:t>Crop</a:t>
                      </a:r>
                      <a:endParaRPr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sym typeface="Times New Roman"/>
                        </a:rPr>
                        <a:t>Total Residdue Produced (in MT)</a:t>
                      </a:r>
                      <a:endParaRPr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sym typeface="Times New Roman"/>
                        </a:rPr>
                        <a:t>Unused Residue (in MT)</a:t>
                      </a:r>
                      <a:endParaRPr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sym typeface="Times New Roman"/>
                        </a:rPr>
                        <a:t>Residue Purchase Cost(Rs/Kg)</a:t>
                      </a:r>
                      <a:endParaRPr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69847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sym typeface="Times New Roman"/>
                        </a:rPr>
                        <a:t>Paddy Straw</a:t>
                      </a:r>
                      <a:endParaRPr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sym typeface="Times New Roman"/>
                        </a:rPr>
                        <a:t>191.65</a:t>
                      </a:r>
                      <a:endParaRPr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sym typeface="Times New Roman"/>
                        </a:rPr>
                        <a:t>81.29</a:t>
                      </a:r>
                      <a:endParaRPr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sym typeface="Times New Roman"/>
                        </a:rPr>
                        <a:t>3.5</a:t>
                      </a:r>
                      <a:endParaRPr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75174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sym typeface="Times New Roman"/>
                        </a:rPr>
                        <a:t>Paddy Husk</a:t>
                      </a:r>
                      <a:endParaRPr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sym typeface="Times New Roman"/>
                        </a:rPr>
                        <a:t>16.35</a:t>
                      </a:r>
                      <a:endParaRPr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sym typeface="Times New Roman"/>
                        </a:rPr>
                        <a:t>10.32</a:t>
                      </a:r>
                      <a:endParaRPr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sym typeface="Times New Roman"/>
                        </a:rPr>
                        <a:t>2.5</a:t>
                      </a:r>
                      <a:endParaRPr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831458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sym typeface="Times New Roman"/>
                        </a:rPr>
                        <a:t>Corn Cob</a:t>
                      </a:r>
                      <a:endParaRPr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n>
                            <a:noFill/>
                          </a:ln>
                          <a:solidFill>
                            <a:schemeClr val="tx1"/>
                          </a:solidFill>
                          <a:sym typeface="Times New Roman"/>
                        </a:rPr>
                        <a:t>75.69</a:t>
                      </a:r>
                      <a:endParaRPr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n>
                            <a:noFill/>
                          </a:ln>
                          <a:solidFill>
                            <a:schemeClr val="tx1"/>
                          </a:solidFill>
                          <a:sym typeface="Times New Roman"/>
                        </a:rPr>
                        <a:t>41.72</a:t>
                      </a:r>
                      <a:endParaRPr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sym typeface="Times New Roman"/>
                        </a:rPr>
                        <a:t>3</a:t>
                      </a:r>
                      <a:endParaRPr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20629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sym typeface="Times New Roman"/>
                        </a:rPr>
                        <a:t>Wheat Straw</a:t>
                      </a:r>
                      <a:endParaRPr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sym typeface="Times New Roman"/>
                        </a:rPr>
                        <a:t>107.65</a:t>
                      </a:r>
                      <a:endParaRPr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sym typeface="Times New Roman"/>
                        </a:rPr>
                        <a:t>53.96</a:t>
                      </a:r>
                      <a:endParaRPr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sym typeface="Times New Roman"/>
                        </a:rPr>
                        <a:t>3</a:t>
                      </a:r>
                      <a:endParaRPr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12268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1A9F94"/>
                </a:solidFill>
              </a:rPr>
              <a:t>Cost Analysis</a:t>
            </a:r>
            <a:endParaRPr sz="2000" b="1" dirty="0">
              <a:solidFill>
                <a:srgbClr val="1A9F94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B1A0680-BE78-15BF-90D2-901178487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58408"/>
              </p:ext>
            </p:extLst>
          </p:nvPr>
        </p:nvGraphicFramePr>
        <p:xfrm>
          <a:off x="398236" y="1737010"/>
          <a:ext cx="3619500" cy="320019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389054194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11709070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ym typeface="Times New Roman"/>
                        </a:rPr>
                        <a:t>Particulars</a:t>
                      </a:r>
                      <a:endParaRPr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ym typeface="Times New Roman"/>
                        </a:rPr>
                        <a:t> Rupees/ Tonne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72715837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ym typeface="Times New Roman"/>
                        </a:rPr>
                        <a:t>Raw Materials</a:t>
                      </a:r>
                      <a:endParaRPr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ym typeface="Times New Roman"/>
                        </a:rPr>
                        <a:t>3,770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4923162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ym typeface="Times New Roman"/>
                        </a:rPr>
                        <a:t>Transportation</a:t>
                      </a:r>
                      <a:endParaRPr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ym typeface="Times New Roman"/>
                        </a:rPr>
                        <a:t>200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70906356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ym typeface="Times New Roman"/>
                        </a:rPr>
                        <a:t>Electricity</a:t>
                      </a:r>
                      <a:endParaRPr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ym typeface="Times New Roman"/>
                        </a:rPr>
                        <a:t>150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9506937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sym typeface="Times New Roman"/>
                        </a:rPr>
                        <a:t>Man Power</a:t>
                      </a:r>
                      <a:endParaRPr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ym typeface="Times New Roman"/>
                        </a:rPr>
                        <a:t>120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5627352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ym typeface="Times New Roman"/>
                        </a:rPr>
                        <a:t>Storage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ym typeface="Times New Roman"/>
                        </a:rPr>
                        <a:t>45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21051504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sng">
                          <a:sym typeface="Times New Roman"/>
                        </a:rPr>
                        <a:t>Total Manufacturing Cost</a:t>
                      </a:r>
                      <a:endParaRPr b="1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ym typeface="Times New Roman"/>
                        </a:rPr>
                        <a:t>4285</a:t>
                      </a:r>
                      <a:endParaRPr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5487021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9C4537-62FB-AAE9-F59F-4F73CDF94B59}"/>
              </a:ext>
            </a:extLst>
          </p:cNvPr>
          <p:cNvSpPr txBox="1"/>
          <p:nvPr/>
        </p:nvSpPr>
        <p:spPr>
          <a:xfrm>
            <a:off x="398236" y="1287165"/>
            <a:ext cx="46445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1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Manufacturing Cost: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83E70-59BF-036E-9511-25B83E235B2B}"/>
              </a:ext>
            </a:extLst>
          </p:cNvPr>
          <p:cNvSpPr txBox="1"/>
          <p:nvPr/>
        </p:nvSpPr>
        <p:spPr>
          <a:xfrm>
            <a:off x="4618168" y="1354997"/>
            <a:ext cx="46445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1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Profitability: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Google Shape;230;p27">
            <a:extLst>
              <a:ext uri="{FF2B5EF4-FFF2-40B4-BE49-F238E27FC236}">
                <a16:creationId xmlns:a16="http://schemas.microsoft.com/office/drawing/2014/main" id="{A50C11C5-D322-1061-052E-5A28CD67345B}"/>
              </a:ext>
            </a:extLst>
          </p:cNvPr>
          <p:cNvSpPr/>
          <p:nvPr/>
        </p:nvSpPr>
        <p:spPr>
          <a:xfrm>
            <a:off x="4633445" y="1756925"/>
            <a:ext cx="1704900" cy="1104900"/>
          </a:xfrm>
          <a:prstGeom prst="roundRect">
            <a:avLst>
              <a:gd name="adj" fmla="val 16667"/>
            </a:avLst>
          </a:prstGeom>
          <a:solidFill>
            <a:srgbClr val="C9F0F9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Total Cost of Raw Material/Ton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Rs. 3,770</a:t>
            </a:r>
            <a:endParaRPr dirty="0"/>
          </a:p>
        </p:txBody>
      </p:sp>
      <p:sp>
        <p:nvSpPr>
          <p:cNvPr id="11" name="Google Shape;231;p27">
            <a:extLst>
              <a:ext uri="{FF2B5EF4-FFF2-40B4-BE49-F238E27FC236}">
                <a16:creationId xmlns:a16="http://schemas.microsoft.com/office/drawing/2014/main" id="{56287409-DD8A-B74B-4B97-F2D0216F3176}"/>
              </a:ext>
            </a:extLst>
          </p:cNvPr>
          <p:cNvSpPr/>
          <p:nvPr/>
        </p:nvSpPr>
        <p:spPr>
          <a:xfrm>
            <a:off x="6954055" y="1757841"/>
            <a:ext cx="1704900" cy="1104900"/>
          </a:xfrm>
          <a:prstGeom prst="roundRect">
            <a:avLst>
              <a:gd name="adj" fmla="val 16667"/>
            </a:avLst>
          </a:prstGeom>
          <a:solidFill>
            <a:srgbClr val="C9F0F9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Manufacturing Cost/ton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Rs. 515</a:t>
            </a:r>
            <a:endParaRPr dirty="0"/>
          </a:p>
        </p:txBody>
      </p:sp>
      <p:sp>
        <p:nvSpPr>
          <p:cNvPr id="12" name="Google Shape;231;p27">
            <a:extLst>
              <a:ext uri="{FF2B5EF4-FFF2-40B4-BE49-F238E27FC236}">
                <a16:creationId xmlns:a16="http://schemas.microsoft.com/office/drawing/2014/main" id="{4F5B0FEE-4D78-87A7-6BD4-DD15D9161FC9}"/>
              </a:ext>
            </a:extLst>
          </p:cNvPr>
          <p:cNvSpPr/>
          <p:nvPr/>
        </p:nvSpPr>
        <p:spPr>
          <a:xfrm>
            <a:off x="5728418" y="2989300"/>
            <a:ext cx="1704900" cy="1104900"/>
          </a:xfrm>
          <a:prstGeom prst="roundRect">
            <a:avLst>
              <a:gd name="adj" fmla="val 16667"/>
            </a:avLst>
          </a:prstGeom>
          <a:solidFill>
            <a:srgbClr val="C9F0F9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Manufacturing Cost/ton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Rs. 515</a:t>
            </a:r>
            <a:endParaRPr dirty="0"/>
          </a:p>
        </p:txBody>
      </p:sp>
      <p:sp>
        <p:nvSpPr>
          <p:cNvPr id="13" name="Google Shape;233;p27">
            <a:extLst>
              <a:ext uri="{FF2B5EF4-FFF2-40B4-BE49-F238E27FC236}">
                <a16:creationId xmlns:a16="http://schemas.microsoft.com/office/drawing/2014/main" id="{BFC74B11-3001-DA2C-8B0C-34B9748FE18B}"/>
              </a:ext>
            </a:extLst>
          </p:cNvPr>
          <p:cNvSpPr/>
          <p:nvPr/>
        </p:nvSpPr>
        <p:spPr>
          <a:xfrm>
            <a:off x="5408393" y="4212803"/>
            <a:ext cx="2344950" cy="753462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Profit Per Tonne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Rs.3,125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5160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1A9F94"/>
                </a:solidFill>
              </a:rPr>
              <a:t>Installation Cost</a:t>
            </a:r>
            <a:endParaRPr sz="1800" b="1" dirty="0">
              <a:solidFill>
                <a:srgbClr val="1A9F94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719C912-ADB3-919B-C950-D0E2BBAD0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947847"/>
              </p:ext>
            </p:extLst>
          </p:nvPr>
        </p:nvGraphicFramePr>
        <p:xfrm>
          <a:off x="1377950" y="1433529"/>
          <a:ext cx="6518050" cy="3191325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504775">
                  <a:extLst>
                    <a:ext uri="{9D8B030D-6E8A-4147-A177-3AD203B41FA5}">
                      <a16:colId xmlns:a16="http://schemas.microsoft.com/office/drawing/2014/main" val="2806095033"/>
                    </a:ext>
                  </a:extLst>
                </a:gridCol>
                <a:gridCol w="1504775">
                  <a:extLst>
                    <a:ext uri="{9D8B030D-6E8A-4147-A177-3AD203B41FA5}">
                      <a16:colId xmlns:a16="http://schemas.microsoft.com/office/drawing/2014/main" val="983390848"/>
                    </a:ext>
                  </a:extLst>
                </a:gridCol>
                <a:gridCol w="1754250">
                  <a:extLst>
                    <a:ext uri="{9D8B030D-6E8A-4147-A177-3AD203B41FA5}">
                      <a16:colId xmlns:a16="http://schemas.microsoft.com/office/drawing/2014/main" val="1735035859"/>
                    </a:ext>
                  </a:extLst>
                </a:gridCol>
                <a:gridCol w="1754250">
                  <a:extLst>
                    <a:ext uri="{9D8B030D-6E8A-4147-A177-3AD203B41FA5}">
                      <a16:colId xmlns:a16="http://schemas.microsoft.com/office/drawing/2014/main" val="2506017369"/>
                    </a:ext>
                  </a:extLst>
                </a:gridCol>
              </a:tblGrid>
              <a:tr h="92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ym typeface="Times New Roman"/>
                        </a:rPr>
                        <a:t>MACHINERIES</a:t>
                      </a:r>
                      <a:endParaRPr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ym typeface="Times New Roman"/>
                        </a:rPr>
                        <a:t>Cost/Unit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ym typeface="Times New Roman"/>
                        </a:rPr>
                        <a:t>Power Consumption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ym typeface="Times New Roman"/>
                        </a:rPr>
                        <a:t>Electricity Cost/Month in Rupees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779452674"/>
                  </a:ext>
                </a:extLst>
              </a:tr>
              <a:tr h="68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ym typeface="Times New Roman"/>
                        </a:rPr>
                        <a:t>Grinding Machine</a:t>
                      </a:r>
                      <a:endParaRPr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ym typeface="Times New Roman"/>
                        </a:rPr>
                        <a:t>60,000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ym typeface="Times New Roman"/>
                        </a:rPr>
                        <a:t>2Kwh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ym typeface="Times New Roman"/>
                        </a:rPr>
                        <a:t>Rs.3750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756052448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sym typeface="Times New Roman"/>
                        </a:rPr>
                        <a:t>Centrifeeder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ym typeface="Times New Roman"/>
                        </a:rPr>
                        <a:t>85,000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ym typeface="Times New Roman"/>
                        </a:rPr>
                        <a:t>7Kwh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ym typeface="Times New Roman"/>
                        </a:rPr>
                        <a:t>Rs.13120.5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052740249"/>
                  </a:ext>
                </a:extLst>
              </a:tr>
              <a:tr h="68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sym typeface="Times New Roman"/>
                        </a:rPr>
                        <a:t>Briquetting machine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ym typeface="Times New Roman"/>
                        </a:rPr>
                        <a:t>1,30,000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ym typeface="Times New Roman"/>
                        </a:rPr>
                        <a:t>12Kwh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ym typeface="Times New Roman"/>
                        </a:rPr>
                        <a:t>Rs.22500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08838545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sym typeface="Times New Roman"/>
                        </a:rPr>
                        <a:t>Total 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ym typeface="Times New Roman"/>
                        </a:rPr>
                        <a:t>3,95,000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ym typeface="Times New Roman"/>
                        </a:rPr>
                        <a:t>21Kwh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ym typeface="Times New Roman"/>
                        </a:rPr>
                        <a:t>Rs.39,370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3754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4594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88E6DB-EE8E-809F-087D-30ECAEC68911}"/>
              </a:ext>
            </a:extLst>
          </p:cNvPr>
          <p:cNvSpPr txBox="1"/>
          <p:nvPr/>
        </p:nvSpPr>
        <p:spPr>
          <a:xfrm>
            <a:off x="2402937" y="822538"/>
            <a:ext cx="4477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A9F94"/>
                </a:solidFill>
              </a:rPr>
              <a:t>Canvas Model</a:t>
            </a:r>
          </a:p>
        </p:txBody>
      </p:sp>
      <p:pic>
        <p:nvPicPr>
          <p:cNvPr id="4" name="Google Shape;264;p31">
            <a:extLst>
              <a:ext uri="{FF2B5EF4-FFF2-40B4-BE49-F238E27FC236}">
                <a16:creationId xmlns:a16="http://schemas.microsoft.com/office/drawing/2014/main" id="{7104123B-AA10-C5C7-ED3D-E6ABED1C90A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-2092"/>
          <a:stretch/>
        </p:blipFill>
        <p:spPr>
          <a:xfrm>
            <a:off x="904138" y="1197325"/>
            <a:ext cx="7257073" cy="3784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1A9F94"/>
                </a:solidFill>
              </a:rPr>
              <a:t>Economical setup</a:t>
            </a:r>
            <a:endParaRPr sz="1800" b="1" dirty="0">
              <a:solidFill>
                <a:srgbClr val="1A9F9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967D5-FCB3-6E2B-19D5-9EDE1FB8B9D0}"/>
              </a:ext>
            </a:extLst>
          </p:cNvPr>
          <p:cNvSpPr txBox="1"/>
          <p:nvPr/>
        </p:nvSpPr>
        <p:spPr>
          <a:xfrm>
            <a:off x="348160" y="1650075"/>
            <a:ext cx="8447679" cy="2464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egoe UI Symbol" panose="020B0502040204020203" pitchFamily="34" charset="0"/>
              <a:buChar char="❏"/>
              <a:tabLst>
                <a:tab pos="457200" algn="l"/>
              </a:tabLs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India, the total availability of paddy straw is about </a:t>
            </a: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126 million tons per annum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The total value of this straw is </a:t>
            </a: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Rs 400 crore approx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., calculated on an average rate of </a:t>
            </a: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Rs 200/quintal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Almost all of it is burnt in fields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egoe UI Symbol" panose="020B0502040204020203" pitchFamily="34" charset="0"/>
              <a:buChar char="❏"/>
              <a:tabLst>
                <a:tab pos="457200" algn="l"/>
              </a:tabLs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53% of this  paddy crop's solid waste, 37% of wheat crop residues, Maize, the crop that is the third largest contributor to emissions, emitted 91 % (Table S4) of its total 2020 emissions due to the burning of Summer season residues is collected from the farmers for the cost/kg.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egoe UI Symbol" panose="020B0502040204020203" pitchFamily="34" charset="0"/>
              <a:buChar char="❏"/>
              <a:tabLst>
                <a:tab pos="457200" algn="l"/>
              </a:tabLs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accounts for economic loss apart from the loss of </a:t>
            </a: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77,000 tons of nitrogen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5.6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million tons of Total Digestible Nutrients (TDN) which could be used for ruminant production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egoe UI Symbol" panose="020B0502040204020203" pitchFamily="34" charset="0"/>
              <a:buChar char="❏"/>
              <a:tabLst>
                <a:tab pos="457200" algn="l"/>
              </a:tabLs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Hence, the economic condition and the environmental condition of the Nation will gain consistent growth through this, and the pollution among the major states will reduce in large amount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1A9F94"/>
                </a:solidFill>
              </a:rPr>
              <a:t>Prototype Performance report</a:t>
            </a:r>
            <a:endParaRPr sz="1800" b="1" dirty="0">
              <a:solidFill>
                <a:srgbClr val="1A9F9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EABF13-BFF4-7A68-98F3-727A11050607}"/>
              </a:ext>
            </a:extLst>
          </p:cNvPr>
          <p:cNvSpPr txBox="1"/>
          <p:nvPr/>
        </p:nvSpPr>
        <p:spPr>
          <a:xfrm>
            <a:off x="198150" y="949620"/>
            <a:ext cx="8747700" cy="2291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Maximum Temperature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335.4°C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Burning Time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11.18 minutes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Smoke Production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Less smoke compared to fuelwood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Burning Rate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Slower burning rate than traditional fuelwood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Calorific Value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Ranges from 15.2 to 17.5 MJ/Kg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8A01911-BCA2-BD57-12E5-5CD794988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729118"/>
              </p:ext>
            </p:extLst>
          </p:nvPr>
        </p:nvGraphicFramePr>
        <p:xfrm>
          <a:off x="311700" y="3083234"/>
          <a:ext cx="8520599" cy="179675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99325">
                  <a:extLst>
                    <a:ext uri="{9D8B030D-6E8A-4147-A177-3AD203B41FA5}">
                      <a16:colId xmlns:a16="http://schemas.microsoft.com/office/drawing/2014/main" val="3665582530"/>
                    </a:ext>
                  </a:extLst>
                </a:gridCol>
                <a:gridCol w="2068283">
                  <a:extLst>
                    <a:ext uri="{9D8B030D-6E8A-4147-A177-3AD203B41FA5}">
                      <a16:colId xmlns:a16="http://schemas.microsoft.com/office/drawing/2014/main" val="573429333"/>
                    </a:ext>
                  </a:extLst>
                </a:gridCol>
                <a:gridCol w="2117188">
                  <a:extLst>
                    <a:ext uri="{9D8B030D-6E8A-4147-A177-3AD203B41FA5}">
                      <a16:colId xmlns:a16="http://schemas.microsoft.com/office/drawing/2014/main" val="329995739"/>
                    </a:ext>
                  </a:extLst>
                </a:gridCol>
                <a:gridCol w="2135803">
                  <a:extLst>
                    <a:ext uri="{9D8B030D-6E8A-4147-A177-3AD203B41FA5}">
                      <a16:colId xmlns:a16="http://schemas.microsoft.com/office/drawing/2014/main" val="42656740"/>
                    </a:ext>
                  </a:extLst>
                </a:gridCol>
              </a:tblGrid>
              <a:tr h="465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  <a:sym typeface="Times New Roman"/>
                        </a:rPr>
                        <a:t>FUEL TYPE </a:t>
                      </a:r>
                      <a:endParaRPr sz="11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  <a:sym typeface="Times New Roman"/>
                        </a:rPr>
                        <a:t>CALORIFIC VALUE</a:t>
                      </a:r>
                      <a:endParaRPr sz="11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  <a:sym typeface="Times New Roman"/>
                        </a:rPr>
                        <a:t>° DEGREE IN CELSIUS</a:t>
                      </a:r>
                      <a:endParaRPr sz="1100" u="none" strike="noStrike" cap="none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rgbClr val="000000"/>
                          </a:solidFill>
                          <a:sym typeface="Times New Roman"/>
                        </a:rPr>
                        <a:t>COST/KG</a:t>
                      </a:r>
                      <a:endParaRPr sz="110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612665194"/>
                  </a:ext>
                </a:extLst>
              </a:tr>
              <a:tr h="3812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 dirty="0">
                          <a:solidFill>
                            <a:srgbClr val="000000"/>
                          </a:solidFill>
                          <a:sym typeface="Times New Roman"/>
                        </a:rPr>
                        <a:t>C</a:t>
                      </a:r>
                      <a:r>
                        <a:rPr lang="en" sz="1100" b="1" dirty="0">
                          <a:solidFill>
                            <a:srgbClr val="000000"/>
                          </a:solidFill>
                          <a:sym typeface="Times New Roman"/>
                        </a:rPr>
                        <a:t>oal &amp; other fossil fuels</a:t>
                      </a:r>
                      <a:endParaRPr sz="1100" b="1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  <a:sym typeface="Times New Roman"/>
                        </a:rPr>
                        <a:t>25–35 MJ/kg.</a:t>
                      </a:r>
                      <a:endParaRPr sz="1100" u="none" strike="noStrike" cap="none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  <a:sym typeface="Times New Roman"/>
                        </a:rPr>
                        <a:t>1000°</a:t>
                      </a:r>
                      <a:endParaRPr sz="1100" u="none" strike="noStrike" cap="none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rgbClr val="000000"/>
                          </a:solidFill>
                          <a:sym typeface="Times New Roman"/>
                        </a:rPr>
                        <a:t>Rs.18-20</a:t>
                      </a:r>
                      <a:endParaRPr sz="110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824509001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 dirty="0">
                          <a:solidFill>
                            <a:srgbClr val="000000"/>
                          </a:solidFill>
                          <a:sym typeface="Times New Roman"/>
                        </a:rPr>
                        <a:t>F</a:t>
                      </a:r>
                      <a:r>
                        <a:rPr lang="en" sz="1100" b="1" dirty="0">
                          <a:solidFill>
                            <a:srgbClr val="000000"/>
                          </a:solidFill>
                          <a:sym typeface="Times New Roman"/>
                        </a:rPr>
                        <a:t>ire Wood</a:t>
                      </a:r>
                      <a:endParaRPr sz="1100" b="1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  <a:sym typeface="Times New Roman"/>
                        </a:rPr>
                        <a:t>12.5-14.7MJ/kg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  <a:sym typeface="Times New Roman"/>
                        </a:rPr>
                        <a:t>300°</a:t>
                      </a:r>
                      <a:endParaRPr sz="1100" u="none" strike="noStrike" cap="none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  <a:sym typeface="Times New Roman"/>
                        </a:rPr>
                        <a:t>Rs. 16 </a:t>
                      </a:r>
                      <a:endParaRPr sz="11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935445251"/>
                  </a:ext>
                </a:extLst>
              </a:tr>
              <a:tr h="6230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000000"/>
                          </a:solidFill>
                          <a:sym typeface="Times New Roman"/>
                        </a:rPr>
                        <a:t>Proposed Bio-Briquettes using agri residues</a:t>
                      </a:r>
                      <a:endParaRPr sz="1100" b="1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  <a:sym typeface="Times New Roman"/>
                        </a:rPr>
                        <a:t>1</a:t>
                      </a:r>
                      <a:r>
                        <a:rPr lang="en" sz="1100" dirty="0">
                          <a:solidFill>
                            <a:srgbClr val="000000"/>
                          </a:solidFill>
                          <a:sym typeface="Times New Roman"/>
                        </a:rPr>
                        <a:t>5-17.8</a:t>
                      </a: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  <a:sym typeface="Times New Roman"/>
                        </a:rPr>
                        <a:t>MJ/kg</a:t>
                      </a:r>
                      <a:endParaRPr sz="11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  <a:sym typeface="Times New Roman"/>
                        </a:rPr>
                        <a:t>700°</a:t>
                      </a:r>
                      <a:endParaRPr sz="1100" u="none" strike="noStrike" cap="none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  <a:sym typeface="Times New Roman"/>
                        </a:rPr>
                        <a:t>Rs.</a:t>
                      </a:r>
                      <a:r>
                        <a:rPr lang="en" sz="1100" dirty="0">
                          <a:solidFill>
                            <a:srgbClr val="000000"/>
                          </a:solidFill>
                          <a:sym typeface="Times New Roman"/>
                        </a:rPr>
                        <a:t>9</a:t>
                      </a: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  <a:sym typeface="Times New Roman"/>
                        </a:rPr>
                        <a:t>.5</a:t>
                      </a:r>
                      <a:endParaRPr sz="11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6275588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1A9F94"/>
                </a:solidFill>
              </a:rPr>
              <a:t>Implementation videos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1A9F9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1A9F94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1A9F94"/>
                </a:solidFill>
              </a:rPr>
              <a:t>Burning of </a:t>
            </a:r>
            <a:r>
              <a:rPr lang="en-GB" sz="1800" b="1" dirty="0" err="1">
                <a:solidFill>
                  <a:srgbClr val="1A9F94"/>
                </a:solidFill>
              </a:rPr>
              <a:t>AgriHeatblock</a:t>
            </a:r>
            <a:r>
              <a:rPr lang="en-GB" sz="1800" b="1" dirty="0">
                <a:solidFill>
                  <a:srgbClr val="1A9F94"/>
                </a:solidFill>
              </a:rPr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1A9F94"/>
                </a:solidFill>
                <a:hlinkClick r:id="rId4"/>
              </a:rPr>
              <a:t>https://drive.google.com/file/d/1uY-E8r60lR3jbnSzPTDWeZ8VfhGAtVMg/view?usp=drivesdk</a:t>
            </a:r>
            <a:r>
              <a:rPr lang="en-GB" sz="1800" b="1" dirty="0">
                <a:solidFill>
                  <a:srgbClr val="1A9F94"/>
                </a:solidFill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1A9F94"/>
                </a:solidFill>
              </a:rPr>
              <a:t>Burning with timer: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1A9F94"/>
                </a:solidFill>
                <a:hlinkClick r:id="rId5"/>
              </a:rPr>
              <a:t>https://drive.google.com/file/d/1uvsqRu0aue2A-lVYMRFQw4AASA8pBeBc/view?usp=drivesdk</a:t>
            </a:r>
            <a:r>
              <a:rPr lang="en-GB" sz="1800" b="1" dirty="0">
                <a:solidFill>
                  <a:srgbClr val="1A9F94"/>
                </a:solidFill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1A9F94"/>
                </a:solidFill>
              </a:rPr>
              <a:t>Interview with Stakeholder: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1A9F94"/>
                </a:solidFill>
                <a:hlinkClick r:id="rId6"/>
              </a:rPr>
              <a:t>https://drive.google.com/file/d/1v8BHS1njnr07CslmYEC3j2qPRZlpIbcI/view?usp=drive_link</a:t>
            </a:r>
            <a:endParaRPr lang="en-GB" sz="1800" b="1" dirty="0">
              <a:solidFill>
                <a:srgbClr val="1A9F94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err="1">
                <a:solidFill>
                  <a:srgbClr val="1A9F94"/>
                </a:solidFill>
              </a:rPr>
              <a:t>Github</a:t>
            </a:r>
            <a:r>
              <a:rPr lang="en-GB" sz="1800" b="1" dirty="0">
                <a:solidFill>
                  <a:srgbClr val="1A9F94"/>
                </a:solidFill>
              </a:rPr>
              <a:t> link: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1A9F94"/>
                </a:solidFill>
                <a:hlinkClick r:id="rId7"/>
              </a:rPr>
              <a:t>https://github.com/sudhee30/Greenathon_AgriHeatblock/tree/main</a:t>
            </a:r>
            <a:r>
              <a:rPr lang="en-GB" sz="1800" b="1" dirty="0">
                <a:solidFill>
                  <a:srgbClr val="1A9F94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2562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2B00A1-6113-8404-0C3A-6CD4F031F2FA}"/>
              </a:ext>
            </a:extLst>
          </p:cNvPr>
          <p:cNvSpPr txBox="1"/>
          <p:nvPr/>
        </p:nvSpPr>
        <p:spPr>
          <a:xfrm>
            <a:off x="92208" y="658814"/>
            <a:ext cx="8905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A9F94"/>
                </a:solidFill>
              </a:rPr>
              <a:t>IDEA BRIEF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71A18-A439-1E22-BCAF-3EB8B3D437F4}"/>
              </a:ext>
            </a:extLst>
          </p:cNvPr>
          <p:cNvSpPr txBox="1"/>
          <p:nvPr/>
        </p:nvSpPr>
        <p:spPr>
          <a:xfrm>
            <a:off x="92208" y="1117669"/>
            <a:ext cx="8998004" cy="4225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the end of the fiscal year 2020, India possessed approximately 44 million hectares of land dedicated to rice cultivation, 29.8 million hectares for wheat, and 9.98 million hectares for corn.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Annually, India yields 120 million tons of rice, 112.18 million tons of wheat, 33.5 million tons of corn, and 2 million metric tons of ragi.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an average 500 Mt of crop residue is generated yearly in India. While a majority of it is used for fodder still there is a huge surplus of 220 Mt out of which 132 Mt is burnt each year, mainly in the northern states such as Punjab, Haryana and Uttar Pradesh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Due to the absence of adequate sustainable management practices, roughly</a:t>
            </a: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53%</a:t>
            </a: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this  paddy crop's solid waste,</a:t>
            </a:r>
            <a:r>
              <a:rPr lang="en-US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37% </a:t>
            </a: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wheat crop residues, Maize, the crop that is the third largest contributor to emissions, emitted </a:t>
            </a:r>
            <a:r>
              <a:rPr lang="en-US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91 % </a:t>
            </a: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its total 2020 emissions due to the burning of Summer season residues,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burned each year, leading to excessive particulate matter emissions and air pollution. 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India produces more than </a:t>
            </a:r>
            <a:r>
              <a:rPr lang="en-US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400 million </a:t>
            </a:r>
            <a:r>
              <a:rPr lang="en-US" b="1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tonnes</a:t>
            </a:r>
            <a:r>
              <a:rPr lang="en-US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(MT)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agricultural waste every year.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2B00A1-6113-8404-0C3A-6CD4F031F2FA}"/>
              </a:ext>
            </a:extLst>
          </p:cNvPr>
          <p:cNvSpPr txBox="1"/>
          <p:nvPr/>
        </p:nvSpPr>
        <p:spPr>
          <a:xfrm>
            <a:off x="92208" y="658814"/>
            <a:ext cx="8905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A9F94"/>
                </a:solidFill>
              </a:rPr>
              <a:t>IDEA BRIEF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89CA20-3564-F394-9ABC-00220839EE85}"/>
              </a:ext>
            </a:extLst>
          </p:cNvPr>
          <p:cNvSpPr txBox="1"/>
          <p:nvPr/>
        </p:nvSpPr>
        <p:spPr>
          <a:xfrm>
            <a:off x="92208" y="1265271"/>
            <a:ext cx="8905795" cy="393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1115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81% of straws and </a:t>
            </a:r>
            <a:r>
              <a:rPr lang="en-US" sz="1400" dirty="0" err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agri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-residues are burnt in open field in India </a:t>
            </a:r>
          </a:p>
          <a:p>
            <a:pPr marL="457200" lvl="0" indent="-31115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Around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7300 kg CO2-eq/ha year-1 GHGs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along with pollutants emitted due to straw burning</a:t>
            </a:r>
          </a:p>
          <a:p>
            <a:pPr marL="457200" lvl="0" indent="-311150" algn="just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Straws are poor livestock feed, and rice straw is no exception. Paddy straw also contains </a:t>
            </a:r>
            <a:r>
              <a:rPr lang="en-US" sz="1400" b="1" dirty="0">
                <a:solidFill>
                  <a:srgbClr val="FF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Oxalates (2-2.5%) 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which leads to calcium deficiency so mineral mixture should always be fed along with the straw</a:t>
            </a:r>
          </a:p>
          <a:p>
            <a:pPr marL="457200" lvl="0" indent="-311150" algn="just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report says that </a:t>
            </a:r>
            <a:r>
              <a:rPr lang="en-US" sz="1400" b="1" dirty="0">
                <a:solidFill>
                  <a:srgbClr val="FF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Nearly 53%</a:t>
            </a:r>
            <a:r>
              <a:rPr lang="en-US" sz="1400" b="1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of rice straw is used for animal feed in India, Whereas  the remaining </a:t>
            </a:r>
            <a:r>
              <a:rPr lang="en-US" sz="1400" b="1" dirty="0">
                <a:solidFill>
                  <a:srgbClr val="FF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47%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of straws are kept burn</a:t>
            </a: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b="1" dirty="0">
                <a:solidFill>
                  <a:srgbClr val="FF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This results in a substantial loss of heat and contributes to air pollution. </a:t>
            </a:r>
          </a:p>
          <a:p>
            <a:pPr marL="457200" indent="-311150" algn="just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best method to overcome the problem on managing the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agri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residues especially straws, is to convert the wastage or burning straws into </a:t>
            </a:r>
            <a:r>
              <a:rPr lang="en-US" sz="1400" b="1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AgriHeatblocks</a:t>
            </a:r>
            <a:r>
              <a:rPr lang="en-US" sz="14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replaces coal and firewood</a:t>
            </a: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endParaRPr lang="en-US" sz="1400" b="1" dirty="0">
              <a:solidFill>
                <a:srgbClr val="FF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dirty="0"/>
          </a:p>
        </p:txBody>
      </p:sp>
      <p:pic>
        <p:nvPicPr>
          <p:cNvPr id="4" name="Google Shape;82;p15">
            <a:extLst>
              <a:ext uri="{FF2B5EF4-FFF2-40B4-BE49-F238E27FC236}">
                <a16:creationId xmlns:a16="http://schemas.microsoft.com/office/drawing/2014/main" id="{D43917CA-2FA3-1881-EC46-EA52659B23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1143" y="811809"/>
            <a:ext cx="1486860" cy="85733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727233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2B00A1-6113-8404-0C3A-6CD4F031F2FA}"/>
              </a:ext>
            </a:extLst>
          </p:cNvPr>
          <p:cNvSpPr txBox="1"/>
          <p:nvPr/>
        </p:nvSpPr>
        <p:spPr>
          <a:xfrm>
            <a:off x="92208" y="658814"/>
            <a:ext cx="8905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A9F94"/>
                </a:solidFill>
              </a:rPr>
              <a:t>IDEA BRIEF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A5091-D646-445F-C80C-B935E09E0D9F}"/>
              </a:ext>
            </a:extLst>
          </p:cNvPr>
          <p:cNvSpPr txBox="1"/>
          <p:nvPr/>
        </p:nvSpPr>
        <p:spPr>
          <a:xfrm>
            <a:off x="203200" y="1037771"/>
            <a:ext cx="8848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302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Times New Roman"/>
              <a:buChar char="❏"/>
            </a:pPr>
            <a:r>
              <a:rPr lang="en-US" dirty="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Reason for choosing the  paddy straws, paddy husks, corn cob and wheat straws is due to their calorific value which is greater than 4060 kcal/kg </a:t>
            </a:r>
          </a:p>
          <a:p>
            <a:pPr marL="457200" lvl="0" indent="-3302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Times New Roman"/>
              <a:buChar char="❏"/>
            </a:pPr>
            <a:r>
              <a:rPr lang="en-US" dirty="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research uses conventional experimental method and based on the results, sample 1 produces maximum temperature of 335.4 degree C with a burning of 19.18 minutes and the calorific value of the proposed briquettes ranges from 15-17.3 MJ/kg. 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624F12-875F-3769-FEC3-FA3A3B8A6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784840"/>
              </p:ext>
            </p:extLst>
          </p:nvPr>
        </p:nvGraphicFramePr>
        <p:xfrm>
          <a:off x="1908628" y="2797174"/>
          <a:ext cx="6792684" cy="21943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98171">
                  <a:extLst>
                    <a:ext uri="{9D8B030D-6E8A-4147-A177-3AD203B41FA5}">
                      <a16:colId xmlns:a16="http://schemas.microsoft.com/office/drawing/2014/main" val="446059417"/>
                    </a:ext>
                  </a:extLst>
                </a:gridCol>
                <a:gridCol w="1698171">
                  <a:extLst>
                    <a:ext uri="{9D8B030D-6E8A-4147-A177-3AD203B41FA5}">
                      <a16:colId xmlns:a16="http://schemas.microsoft.com/office/drawing/2014/main" val="219334267"/>
                    </a:ext>
                  </a:extLst>
                </a:gridCol>
                <a:gridCol w="1698171">
                  <a:extLst>
                    <a:ext uri="{9D8B030D-6E8A-4147-A177-3AD203B41FA5}">
                      <a16:colId xmlns:a16="http://schemas.microsoft.com/office/drawing/2014/main" val="1033660186"/>
                    </a:ext>
                  </a:extLst>
                </a:gridCol>
                <a:gridCol w="1698171">
                  <a:extLst>
                    <a:ext uri="{9D8B030D-6E8A-4147-A177-3AD203B41FA5}">
                      <a16:colId xmlns:a16="http://schemas.microsoft.com/office/drawing/2014/main" val="2090859102"/>
                    </a:ext>
                  </a:extLst>
                </a:gridCol>
              </a:tblGrid>
              <a:tr h="3514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S.No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Sample Description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Values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95767"/>
                  </a:ext>
                </a:extLst>
              </a:tr>
              <a:tr h="3514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Carbon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33.60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470929"/>
                  </a:ext>
                </a:extLst>
              </a:tr>
              <a:tr h="3514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Hydrogen 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4.86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359906"/>
                  </a:ext>
                </a:extLst>
              </a:tr>
              <a:tr h="3514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Oxygen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31.2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101102"/>
                  </a:ext>
                </a:extLst>
              </a:tr>
              <a:tr h="3514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Nitrogen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0.31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89478"/>
                  </a:ext>
                </a:extLst>
              </a:tr>
              <a:tr h="3514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Sulphur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0.025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F6C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017878"/>
                  </a:ext>
                </a:extLst>
              </a:tr>
            </a:tbl>
          </a:graphicData>
        </a:graphic>
      </p:graphicFrame>
      <p:sp>
        <p:nvSpPr>
          <p:cNvPr id="6" name="Google Shape;161;p21">
            <a:extLst>
              <a:ext uri="{FF2B5EF4-FFF2-40B4-BE49-F238E27FC236}">
                <a16:creationId xmlns:a16="http://schemas.microsoft.com/office/drawing/2014/main" id="{2599A840-C5AF-2241-DCCF-683C68223E5C}"/>
              </a:ext>
            </a:extLst>
          </p:cNvPr>
          <p:cNvSpPr/>
          <p:nvPr/>
        </p:nvSpPr>
        <p:spPr>
          <a:xfrm>
            <a:off x="219492" y="2904150"/>
            <a:ext cx="1559383" cy="2087404"/>
          </a:xfrm>
          <a:prstGeom prst="roundRect">
            <a:avLst>
              <a:gd name="adj" fmla="val 16667"/>
            </a:avLst>
          </a:prstGeom>
          <a:solidFill>
            <a:srgbClr val="990000"/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0E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CHONS VALUE OF AGRIHEATblocks</a:t>
            </a:r>
            <a:endParaRPr sz="1200" dirty="0">
              <a:solidFill>
                <a:srgbClr val="FFF0E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135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44311" y="830563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A9F94"/>
                </a:solidFill>
              </a:rPr>
              <a:t>OPPURTUNITIES</a:t>
            </a:r>
            <a:endParaRPr sz="2400" b="1" dirty="0">
              <a:solidFill>
                <a:srgbClr val="1A9F94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71841CA-6DB5-D125-C3B5-0E079CEB49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242688"/>
              </p:ext>
            </p:extLst>
          </p:nvPr>
        </p:nvGraphicFramePr>
        <p:xfrm>
          <a:off x="290286" y="1424320"/>
          <a:ext cx="8601723" cy="3289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1511">
                  <a:extLst>
                    <a:ext uri="{9D8B030D-6E8A-4147-A177-3AD203B41FA5}">
                      <a16:colId xmlns:a16="http://schemas.microsoft.com/office/drawing/2014/main" val="2540993903"/>
                    </a:ext>
                  </a:extLst>
                </a:gridCol>
                <a:gridCol w="2860106">
                  <a:extLst>
                    <a:ext uri="{9D8B030D-6E8A-4147-A177-3AD203B41FA5}">
                      <a16:colId xmlns:a16="http://schemas.microsoft.com/office/drawing/2014/main" val="372799970"/>
                    </a:ext>
                  </a:extLst>
                </a:gridCol>
                <a:gridCol w="2860106">
                  <a:extLst>
                    <a:ext uri="{9D8B030D-6E8A-4147-A177-3AD203B41FA5}">
                      <a16:colId xmlns:a16="http://schemas.microsoft.com/office/drawing/2014/main" val="3111965883"/>
                    </a:ext>
                  </a:extLst>
                </a:gridCol>
              </a:tblGrid>
              <a:tr h="385060">
                <a:tc>
                  <a:txBody>
                    <a:bodyPr/>
                    <a:lstStyle/>
                    <a:p>
                      <a:r>
                        <a:rPr lang="en-US" dirty="0"/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Existing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AgriHeatblock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282042"/>
                  </a:ext>
                </a:extLst>
              </a:tr>
              <a:tr h="629020">
                <a:tc>
                  <a:txBody>
                    <a:bodyPr/>
                    <a:lstStyle/>
                    <a:p>
                      <a:r>
                        <a:rPr lang="en-US" sz="1050" dirty="0"/>
                        <a:t>Traditional Burning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Causes air pollution and biomass loss as most agricultural waste is burned in open fields.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Efficient Use of Waste</a:t>
                      </a:r>
                      <a:r>
                        <a:rPr lang="en-US" sz="1050" dirty="0"/>
                        <a:t>: Converts a wide range of agricultural residues into high-calorific value fuel blocks.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13007"/>
                  </a:ext>
                </a:extLst>
              </a:tr>
              <a:tr h="486228">
                <a:tc>
                  <a:txBody>
                    <a:bodyPr/>
                    <a:lstStyle/>
                    <a:p>
                      <a:r>
                        <a:rPr lang="en-US" sz="1050" dirty="0"/>
                        <a:t>Composting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Useful but doesn't fully harness the energy potential of agricultural waste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Sustainability</a:t>
                      </a:r>
                      <a:r>
                        <a:rPr lang="en-US" sz="1050" dirty="0"/>
                        <a:t>: Offers a sustainable alternative to burning waste.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239964"/>
                  </a:ext>
                </a:extLst>
              </a:tr>
              <a:tr h="645886">
                <a:tc>
                  <a:txBody>
                    <a:bodyPr/>
                    <a:lstStyle/>
                    <a:p>
                      <a:r>
                        <a:rPr lang="en-US" sz="1050" dirty="0"/>
                        <a:t>Energy 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Some biomass is used for energy, but the methods are often inefficient and not widespread.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Higher Efficiency</a:t>
                      </a:r>
                      <a:r>
                        <a:rPr lang="en-US" sz="1050" dirty="0"/>
                        <a:t>: Demonstrates a higher calorific value and lower emissions compared to traditional methods.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054204"/>
                  </a:ext>
                </a:extLst>
              </a:tr>
              <a:tr h="385060">
                <a:tc>
                  <a:txBody>
                    <a:bodyPr/>
                    <a:lstStyle/>
                    <a:p>
                      <a:r>
                        <a:rPr lang="en-US" sz="1050" dirty="0"/>
                        <a:t>Environmental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Often leads to significant pollution and inefficient resource use.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Economic Viability</a:t>
                      </a:r>
                      <a:r>
                        <a:rPr lang="en-US" sz="1050" dirty="0"/>
                        <a:t>: Provides farmers with a new revenue stream, making it economically appealing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706192"/>
                  </a:ext>
                </a:extLst>
              </a:tr>
              <a:tr h="385060">
                <a:tc>
                  <a:txBody>
                    <a:bodyPr/>
                    <a:lstStyle/>
                    <a:p>
                      <a:r>
                        <a:rPr lang="en-US" sz="1050" dirty="0"/>
                        <a:t>Overall Effectiveness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Limited by inefficiencies and inability to fully utilize the potential of agricultural waste.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Combined Benefits</a:t>
                      </a:r>
                      <a:r>
                        <a:rPr lang="en-US" sz="1050" dirty="0"/>
                        <a:t>: Environmentally and economically appealing solution for waste management and energy production.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7197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-674913" y="709940"/>
            <a:ext cx="1063897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A9F94"/>
                </a:solidFill>
              </a:rPr>
              <a:t>OPPURTUNITIES</a:t>
            </a:r>
            <a:endParaRPr sz="2400" b="1" dirty="0">
              <a:solidFill>
                <a:srgbClr val="1A9F9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A4A1CD-CA0C-A07D-EC60-3F96532FBB86}"/>
              </a:ext>
            </a:extLst>
          </p:cNvPr>
          <p:cNvSpPr txBox="1"/>
          <p:nvPr/>
        </p:nvSpPr>
        <p:spPr>
          <a:xfrm>
            <a:off x="3250962" y="1314915"/>
            <a:ext cx="5523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rgbClr val="1A9F94"/>
                </a:solidFill>
              </a:rPr>
              <a:t>SOLVES THE PROBLEM BY </a:t>
            </a:r>
            <a:r>
              <a:rPr lang="en-US" i="1" dirty="0">
                <a:solidFill>
                  <a:srgbClr val="1A9F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1406A-CFB6-9E05-1206-C2F55BF04690}"/>
              </a:ext>
            </a:extLst>
          </p:cNvPr>
          <p:cNvSpPr txBox="1"/>
          <p:nvPr/>
        </p:nvSpPr>
        <p:spPr>
          <a:xfrm>
            <a:off x="192315" y="1622692"/>
            <a:ext cx="8904514" cy="3019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·"/>
            </a:pPr>
            <a:r>
              <a:rPr lang="en-US" sz="1800" b="1" kern="0" dirty="0">
                <a:solidFill>
                  <a:srgbClr val="1A9F9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Reduction in Air Pollution</a:t>
            </a:r>
            <a:r>
              <a:rPr lang="en-US" sz="1800" kern="0" dirty="0">
                <a:solidFill>
                  <a:srgbClr val="1A9F9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converting waste into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AgriHeatblocks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instead of burning it, particulate emissions and air pollution are significantly reduced.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kern="0" dirty="0">
                <a:solidFill>
                  <a:srgbClr val="1A9F9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Efficient Waste Management</a:t>
            </a:r>
            <a:r>
              <a:rPr lang="en-US" sz="1800" kern="0" dirty="0">
                <a:solidFill>
                  <a:srgbClr val="1A9F9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Provides a sustainable method to handle agricultural residues.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kern="0" dirty="0">
                <a:solidFill>
                  <a:srgbClr val="1A9F9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Energy Production</a:t>
            </a:r>
            <a:r>
              <a:rPr lang="en-US" sz="1800" kern="0" dirty="0">
                <a:solidFill>
                  <a:srgbClr val="1A9F9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high calorific value of the blocks makes them a viable alternative to fossil fuels for cooking and heating.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kern="0" dirty="0">
                <a:solidFill>
                  <a:srgbClr val="1A9F9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Economic Benefits</a:t>
            </a:r>
            <a:r>
              <a:rPr lang="en-US" sz="1800" kern="0" dirty="0">
                <a:solidFill>
                  <a:srgbClr val="1A9F9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Farmers can sell their waste rather than burning it, creating a new income source.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9" name="Google Shape;126;p19">
            <a:extLst>
              <a:ext uri="{FF2B5EF4-FFF2-40B4-BE49-F238E27FC236}">
                <a16:creationId xmlns:a16="http://schemas.microsoft.com/office/drawing/2014/main" id="{A12715E9-D6CC-C7CA-8F34-162E0E43027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8226" r="2008" b="17191"/>
          <a:stretch/>
        </p:blipFill>
        <p:spPr>
          <a:xfrm>
            <a:off x="2075543" y="3966265"/>
            <a:ext cx="1535868" cy="885478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" name="Google Shape;127;p19">
            <a:extLst>
              <a:ext uri="{FF2B5EF4-FFF2-40B4-BE49-F238E27FC236}">
                <a16:creationId xmlns:a16="http://schemas.microsoft.com/office/drawing/2014/main" id="{86665336-0509-C457-49A2-F3BF7537AC2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7600" b="43537"/>
          <a:stretch/>
        </p:blipFill>
        <p:spPr>
          <a:xfrm>
            <a:off x="4995583" y="3966265"/>
            <a:ext cx="1876931" cy="885479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273767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7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-674913" y="709940"/>
            <a:ext cx="1063897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A9F94"/>
                </a:solidFill>
              </a:rPr>
              <a:t>OPPURTUNITIES</a:t>
            </a:r>
            <a:endParaRPr sz="2400" b="1" dirty="0">
              <a:solidFill>
                <a:srgbClr val="1A9F9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4092D-7CD8-994F-691D-2E689D3942B4}"/>
              </a:ext>
            </a:extLst>
          </p:cNvPr>
          <p:cNvSpPr txBox="1"/>
          <p:nvPr/>
        </p:nvSpPr>
        <p:spPr>
          <a:xfrm>
            <a:off x="-1284514" y="1219200"/>
            <a:ext cx="1161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u="sng" dirty="0">
                <a:solidFill>
                  <a:srgbClr val="1A9F94"/>
                </a:solidFill>
              </a:rPr>
              <a:t>USP of </a:t>
            </a:r>
            <a:r>
              <a:rPr lang="en-US" sz="1800" b="1" i="1" u="sng" dirty="0" err="1">
                <a:solidFill>
                  <a:srgbClr val="1A9F94"/>
                </a:solidFill>
              </a:rPr>
              <a:t>AgriHeatblocks</a:t>
            </a:r>
            <a:endParaRPr lang="en-US" sz="1800" b="1" i="1" u="sng" dirty="0">
              <a:solidFill>
                <a:srgbClr val="1A9F9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093C1-89C5-342D-E01F-DE9EB1E864BB}"/>
              </a:ext>
            </a:extLst>
          </p:cNvPr>
          <p:cNvSpPr txBox="1"/>
          <p:nvPr/>
        </p:nvSpPr>
        <p:spPr>
          <a:xfrm>
            <a:off x="224852" y="1588532"/>
            <a:ext cx="8754256" cy="3374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kern="0" dirty="0">
                <a:solidFill>
                  <a:srgbClr val="1A9F9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 Calorific Value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AgriHeat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locks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have a calorific value exceeding 4050 kcal/kg, making them more efficient than other biomass solutions.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kern="0" dirty="0">
                <a:solidFill>
                  <a:srgbClr val="1A9F9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Low Ash Content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Produces less residue after burning, reducing maintenance and improving efficiency.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kern="0" dirty="0">
                <a:solidFill>
                  <a:srgbClr val="1A9F9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Environmentally Friendly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Significantly reduces air pollution and particulate emissions compared to open-field burning.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kern="0" dirty="0">
                <a:solidFill>
                  <a:srgbClr val="1A9F9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Economic Advantage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Provides farmers with a profitable use for their agricultural waste, turning a disposal problem into a revenue opportunity.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kern="0" dirty="0">
                <a:solidFill>
                  <a:srgbClr val="1A9F9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Versatile Usage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Suitable for various applications including cooking and heating, making it a flexible energy source.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30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1A9F94"/>
                </a:solidFill>
              </a:rPr>
              <a:t>Features offered by </a:t>
            </a:r>
            <a:r>
              <a:rPr lang="en-GB" sz="1800" b="1" dirty="0" err="1">
                <a:solidFill>
                  <a:srgbClr val="1A9F94"/>
                </a:solidFill>
              </a:rPr>
              <a:t>AgriHeatblocks</a:t>
            </a:r>
            <a:endParaRPr sz="1800" b="1" dirty="0">
              <a:solidFill>
                <a:srgbClr val="1A9F9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66606-DDCA-C010-BF1D-07FC27AACB58}"/>
              </a:ext>
            </a:extLst>
          </p:cNvPr>
          <p:cNvSpPr txBox="1"/>
          <p:nvPr/>
        </p:nvSpPr>
        <p:spPr>
          <a:xfrm>
            <a:off x="311692" y="1490575"/>
            <a:ext cx="2926183" cy="1789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 Calorific Value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Low Ash Content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Sustainability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Economic Viability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Environmental Benefits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4667D-313B-1642-81B7-05848EEAD89C}"/>
              </a:ext>
            </a:extLst>
          </p:cNvPr>
          <p:cNvSpPr txBox="1"/>
          <p:nvPr/>
        </p:nvSpPr>
        <p:spPr>
          <a:xfrm>
            <a:off x="5418945" y="1472788"/>
            <a:ext cx="5156616" cy="1554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Versatility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Efficient Combustion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Renewable Resource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Energy Efficiency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Health Benefits</a:t>
            </a:r>
            <a:endParaRPr lang="en-US" dirty="0"/>
          </a:p>
        </p:txBody>
      </p:sp>
      <p:pic>
        <p:nvPicPr>
          <p:cNvPr id="4098" name="Picture 2" descr="Achieve Combustion Efficiency and Save ...">
            <a:extLst>
              <a:ext uri="{FF2B5EF4-FFF2-40B4-BE49-F238E27FC236}">
                <a16:creationId xmlns:a16="http://schemas.microsoft.com/office/drawing/2014/main" id="{AEF5FCAC-B449-FEE1-7701-6584D0933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08" y="3080479"/>
            <a:ext cx="2143125" cy="171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achieve environmental sustainability">
            <a:extLst>
              <a:ext uri="{FF2B5EF4-FFF2-40B4-BE49-F238E27FC236}">
                <a16:creationId xmlns:a16="http://schemas.microsoft.com/office/drawing/2014/main" id="{2E445AF9-A394-7A70-1CC6-27A2BD00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753" y="3191183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1A9F94"/>
                </a:solidFill>
              </a:rPr>
              <a:t>Making Process flow </a:t>
            </a:r>
            <a:endParaRPr sz="2000" b="1" dirty="0">
              <a:solidFill>
                <a:srgbClr val="1A9F94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912C041-DF90-226B-D95A-DAC4EE504E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341388"/>
              </p:ext>
            </p:extLst>
          </p:nvPr>
        </p:nvGraphicFramePr>
        <p:xfrm>
          <a:off x="1228593" y="1421236"/>
          <a:ext cx="6608164" cy="3390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1415</Words>
  <Application>Microsoft Office PowerPoint</Application>
  <PresentationFormat>On-screen Show (16:9)</PresentationFormat>
  <Paragraphs>216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Archivo</vt:lpstr>
      <vt:lpstr>Arial</vt:lpstr>
      <vt:lpstr>Calibri</vt:lpstr>
      <vt:lpstr>Segoe UI Symbol</vt:lpstr>
      <vt:lpstr>Symbol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sudhee sudheeksha</cp:lastModifiedBy>
  <cp:revision>3</cp:revision>
  <dcterms:modified xsi:type="dcterms:W3CDTF">2024-07-25T16:47:38Z</dcterms:modified>
</cp:coreProperties>
</file>